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5143500" cx="9144000"/>
  <p:notesSz cx="6858000" cy="9144000"/>
  <p:embeddedFontLst>
    <p:embeddedFont>
      <p:font typeface="Andika"/>
      <p:regular r:id="rId8"/>
      <p:bold r:id="rId9"/>
      <p:italic r:id="rId10"/>
      <p:boldItalic r:id="rId11"/>
    </p:embeddedFont>
    <p:embeddedFont>
      <p:font typeface="Happy Monkey"/>
      <p:regular r:id="rId12"/>
    </p:embeddedFont>
    <p:embeddedFont>
      <p:font typeface="Oswald"/>
      <p:regular r:id="rId13"/>
      <p:bold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Andika-boldItalic.fntdata"/><Relationship Id="rId10" Type="http://schemas.openxmlformats.org/officeDocument/2006/relationships/font" Target="fonts/Andika-italic.fntdata"/><Relationship Id="rId13" Type="http://schemas.openxmlformats.org/officeDocument/2006/relationships/font" Target="fonts/Oswald-regular.fntdata"/><Relationship Id="rId12" Type="http://schemas.openxmlformats.org/officeDocument/2006/relationships/font" Target="fonts/HappyMonkey-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Andika-bold.fntdata"/><Relationship Id="rId14" Type="http://schemas.openxmlformats.org/officeDocument/2006/relationships/font" Target="fonts/Oswa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font" Target="fonts/Andika-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473264fe6a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473264fe6a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1.png"/><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p:nvPr/>
        </p:nvSpPr>
        <p:spPr>
          <a:xfrm>
            <a:off x="94000" y="134300"/>
            <a:ext cx="2269500" cy="2336700"/>
          </a:xfrm>
          <a:prstGeom prst="roundRect">
            <a:avLst>
              <a:gd fmla="val 16667" name="adj"/>
            </a:avLst>
          </a:prstGeom>
          <a:gradFill>
            <a:gsLst>
              <a:gs pos="0">
                <a:srgbClr val="FFF6DB"/>
              </a:gs>
              <a:gs pos="100000">
                <a:srgbClr val="FAD25C"/>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swald"/>
              <a:ea typeface="Oswald"/>
              <a:cs typeface="Oswald"/>
              <a:sym typeface="Oswald"/>
            </a:endParaRPr>
          </a:p>
        </p:txBody>
      </p:sp>
      <p:sp>
        <p:nvSpPr>
          <p:cNvPr id="55" name="Google Shape;55;p13"/>
          <p:cNvSpPr/>
          <p:nvPr/>
        </p:nvSpPr>
        <p:spPr>
          <a:xfrm>
            <a:off x="2572963" y="3591475"/>
            <a:ext cx="3665400" cy="1478700"/>
          </a:xfrm>
          <a:prstGeom prst="roundRect">
            <a:avLst>
              <a:gd fmla="val 16667" name="adj"/>
            </a:avLst>
          </a:prstGeom>
          <a:gradFill>
            <a:gsLst>
              <a:gs pos="0">
                <a:srgbClr val="F5D0D0"/>
              </a:gs>
              <a:gs pos="100000">
                <a:srgbClr val="D96868"/>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300">
                <a:solidFill>
                  <a:schemeClr val="dk1"/>
                </a:solidFill>
                <a:latin typeface="Andika"/>
                <a:ea typeface="Andika"/>
                <a:cs typeface="Andika"/>
                <a:sym typeface="Andika"/>
              </a:rPr>
              <a:t>History</a:t>
            </a:r>
            <a:endParaRPr b="1" sz="1300">
              <a:solidFill>
                <a:schemeClr val="dk1"/>
              </a:solidFill>
              <a:latin typeface="Andika"/>
              <a:ea typeface="Andika"/>
              <a:cs typeface="Andika"/>
              <a:sym typeface="Andika"/>
            </a:endParaRPr>
          </a:p>
          <a:p>
            <a:pPr indent="0" lvl="0" marL="0" rtl="0" algn="ctr">
              <a:spcBef>
                <a:spcPts val="0"/>
              </a:spcBef>
              <a:spcAft>
                <a:spcPts val="0"/>
              </a:spcAft>
              <a:buClr>
                <a:schemeClr val="dk1"/>
              </a:buClr>
              <a:buSzPts val="1100"/>
              <a:buFont typeface="Arial"/>
              <a:buNone/>
            </a:pPr>
            <a:r>
              <a:t/>
            </a:r>
            <a:endParaRPr b="1" sz="1250">
              <a:solidFill>
                <a:schemeClr val="dk1"/>
              </a:solidFill>
              <a:latin typeface="Andika"/>
              <a:ea typeface="Andika"/>
              <a:cs typeface="Andika"/>
              <a:sym typeface="Andika"/>
            </a:endParaRPr>
          </a:p>
          <a:p>
            <a:pPr indent="0" lvl="0" marL="0" rtl="0" algn="ctr">
              <a:spcBef>
                <a:spcPts val="0"/>
              </a:spcBef>
              <a:spcAft>
                <a:spcPts val="0"/>
              </a:spcAft>
              <a:buClr>
                <a:schemeClr val="dk1"/>
              </a:buClr>
              <a:buSzPts val="1100"/>
              <a:buFont typeface="Arial"/>
              <a:buNone/>
            </a:pPr>
            <a:r>
              <a:rPr b="1" lang="en-GB" sz="1300">
                <a:solidFill>
                  <a:srgbClr val="303030"/>
                </a:solidFill>
                <a:latin typeface="Andika"/>
                <a:ea typeface="Andika"/>
                <a:cs typeface="Andika"/>
                <a:sym typeface="Andika"/>
              </a:rPr>
              <a:t>This project teaches children about the history and structure of ancient Rome and the Roman Empire, including a detailed exploration of the Romanisation of Britain.</a:t>
            </a:r>
            <a:endParaRPr b="1" sz="1700">
              <a:latin typeface="Andika"/>
              <a:ea typeface="Andika"/>
              <a:cs typeface="Andika"/>
              <a:sym typeface="Andika"/>
            </a:endParaRPr>
          </a:p>
        </p:txBody>
      </p:sp>
      <p:sp>
        <p:nvSpPr>
          <p:cNvPr id="56" name="Google Shape;56;p13"/>
          <p:cNvSpPr/>
          <p:nvPr/>
        </p:nvSpPr>
        <p:spPr>
          <a:xfrm>
            <a:off x="6490075" y="134300"/>
            <a:ext cx="2559900" cy="2556300"/>
          </a:xfrm>
          <a:prstGeom prst="roundRect">
            <a:avLst>
              <a:gd fmla="val 16667" name="adj"/>
            </a:avLst>
          </a:prstGeom>
          <a:gradFill>
            <a:gsLst>
              <a:gs pos="0">
                <a:srgbClr val="F5D0D0"/>
              </a:gs>
              <a:gs pos="100000">
                <a:srgbClr val="D96868"/>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250">
              <a:solidFill>
                <a:schemeClr val="dk1"/>
              </a:solidFill>
            </a:endParaRPr>
          </a:p>
          <a:p>
            <a:pPr indent="0" lvl="0" marL="0" rtl="0" algn="ctr">
              <a:spcBef>
                <a:spcPts val="0"/>
              </a:spcBef>
              <a:spcAft>
                <a:spcPts val="0"/>
              </a:spcAft>
              <a:buClr>
                <a:schemeClr val="dk1"/>
              </a:buClr>
              <a:buSzPts val="1100"/>
              <a:buFont typeface="Arial"/>
              <a:buNone/>
            </a:pPr>
            <a:r>
              <a:t/>
            </a:r>
            <a:endParaRPr b="1" sz="1300">
              <a:solidFill>
                <a:schemeClr val="dk1"/>
              </a:solidFill>
              <a:latin typeface="Happy Monkey"/>
              <a:ea typeface="Happy Monkey"/>
              <a:cs typeface="Happy Monkey"/>
              <a:sym typeface="Happy Monkey"/>
            </a:endParaRPr>
          </a:p>
          <a:p>
            <a:pPr indent="0" lvl="0" marL="0" rtl="0" algn="ctr">
              <a:spcBef>
                <a:spcPts val="0"/>
              </a:spcBef>
              <a:spcAft>
                <a:spcPts val="0"/>
              </a:spcAft>
              <a:buClr>
                <a:schemeClr val="dk1"/>
              </a:buClr>
              <a:buSzPts val="1100"/>
              <a:buFont typeface="Arial"/>
              <a:buNone/>
            </a:pPr>
            <a:r>
              <a:rPr b="1" lang="en-GB" sz="1250">
                <a:solidFill>
                  <a:schemeClr val="dk1"/>
                </a:solidFill>
                <a:latin typeface="Andika"/>
                <a:ea typeface="Andika"/>
                <a:cs typeface="Andika"/>
                <a:sym typeface="Andika"/>
              </a:rPr>
              <a:t>Maths</a:t>
            </a:r>
            <a:endParaRPr b="1" sz="1250">
              <a:solidFill>
                <a:schemeClr val="dk1"/>
              </a:solidFill>
              <a:latin typeface="Andika"/>
              <a:ea typeface="Andika"/>
              <a:cs typeface="Andika"/>
              <a:sym typeface="Andika"/>
            </a:endParaRPr>
          </a:p>
          <a:p>
            <a:pPr indent="0" lvl="0" marL="0" rtl="0" algn="ctr">
              <a:spcBef>
                <a:spcPts val="0"/>
              </a:spcBef>
              <a:spcAft>
                <a:spcPts val="0"/>
              </a:spcAft>
              <a:buClr>
                <a:schemeClr val="dk1"/>
              </a:buClr>
              <a:buSzPts val="1100"/>
              <a:buFont typeface="Arial"/>
              <a:buNone/>
            </a:pPr>
            <a:r>
              <a:rPr b="1" lang="en-GB" sz="1250">
                <a:solidFill>
                  <a:schemeClr val="dk1"/>
                </a:solidFill>
                <a:latin typeface="Andika"/>
                <a:ea typeface="Andika"/>
                <a:cs typeface="Andika"/>
                <a:sym typeface="Andika"/>
              </a:rPr>
              <a:t>Over Term 6, Year 3 will b developing their understanding of Time and Statistics, as well as consolidation of the four operations.</a:t>
            </a:r>
            <a:endParaRPr b="1" sz="1250">
              <a:solidFill>
                <a:schemeClr val="dk1"/>
              </a:solidFill>
              <a:latin typeface="Andika"/>
              <a:ea typeface="Andika"/>
              <a:cs typeface="Andika"/>
              <a:sym typeface="Andika"/>
            </a:endParaRPr>
          </a:p>
          <a:p>
            <a:pPr indent="0" lvl="0" marL="0" rtl="0" algn="ctr">
              <a:spcBef>
                <a:spcPts val="0"/>
              </a:spcBef>
              <a:spcAft>
                <a:spcPts val="0"/>
              </a:spcAft>
              <a:buClr>
                <a:schemeClr val="dk1"/>
              </a:buClr>
              <a:buSzPts val="1100"/>
              <a:buFont typeface="Arial"/>
              <a:buNone/>
            </a:pPr>
            <a:r>
              <a:rPr b="1" lang="en-GB" sz="1250">
                <a:solidFill>
                  <a:schemeClr val="dk1"/>
                </a:solidFill>
                <a:latin typeface="Andika"/>
                <a:ea typeface="Andika"/>
                <a:cs typeface="Andika"/>
                <a:sym typeface="Andika"/>
              </a:rPr>
              <a:t>They will apply their knowledge and understanding of calculations to solve problems both practically and online.</a:t>
            </a:r>
            <a:endParaRPr b="1" sz="1250">
              <a:solidFill>
                <a:schemeClr val="dk1"/>
              </a:solidFill>
              <a:latin typeface="Andika"/>
              <a:ea typeface="Andika"/>
              <a:cs typeface="Andika"/>
              <a:sym typeface="Andika"/>
            </a:endParaRPr>
          </a:p>
          <a:p>
            <a:pPr indent="0" lvl="0" marL="0" rtl="0" algn="ctr">
              <a:spcBef>
                <a:spcPts val="0"/>
              </a:spcBef>
              <a:spcAft>
                <a:spcPts val="0"/>
              </a:spcAft>
              <a:buClr>
                <a:schemeClr val="dk1"/>
              </a:buClr>
              <a:buSzPts val="1100"/>
              <a:buFont typeface="Arial"/>
              <a:buNone/>
            </a:pPr>
            <a:r>
              <a:t/>
            </a:r>
            <a:endParaRPr b="1" sz="1050">
              <a:solidFill>
                <a:schemeClr val="dk1"/>
              </a:solidFill>
              <a:latin typeface="Happy Monkey"/>
              <a:ea typeface="Happy Monkey"/>
              <a:cs typeface="Happy Monkey"/>
              <a:sym typeface="Happy Monkey"/>
            </a:endParaRPr>
          </a:p>
          <a:p>
            <a:pPr indent="0" lvl="0" marL="0" rtl="0" algn="l">
              <a:spcBef>
                <a:spcPts val="0"/>
              </a:spcBef>
              <a:spcAft>
                <a:spcPts val="0"/>
              </a:spcAft>
              <a:buClr>
                <a:schemeClr val="dk1"/>
              </a:buClr>
              <a:buSzPts val="1100"/>
              <a:buFont typeface="Arial"/>
              <a:buNone/>
            </a:pPr>
            <a:r>
              <a:t/>
            </a:r>
            <a:endParaRPr sz="1300">
              <a:solidFill>
                <a:schemeClr val="dk1"/>
              </a:solidFill>
              <a:latin typeface="Oswald"/>
              <a:ea typeface="Oswald"/>
              <a:cs typeface="Oswald"/>
              <a:sym typeface="Oswald"/>
            </a:endParaRPr>
          </a:p>
        </p:txBody>
      </p:sp>
      <p:sp>
        <p:nvSpPr>
          <p:cNvPr id="57" name="Google Shape;57;p13"/>
          <p:cNvSpPr/>
          <p:nvPr/>
        </p:nvSpPr>
        <p:spPr>
          <a:xfrm>
            <a:off x="136225" y="2690600"/>
            <a:ext cx="2269500" cy="2336700"/>
          </a:xfrm>
          <a:prstGeom prst="roundRect">
            <a:avLst>
              <a:gd fmla="val 16667" name="adj"/>
            </a:avLst>
          </a:prstGeom>
          <a:gradFill>
            <a:gsLst>
              <a:gs pos="0">
                <a:srgbClr val="FFF6DB"/>
              </a:gs>
              <a:gs pos="100000">
                <a:srgbClr val="FAD25C"/>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50">
              <a:latin typeface="Happy Monkey"/>
              <a:ea typeface="Happy Monkey"/>
              <a:cs typeface="Happy Monkey"/>
              <a:sym typeface="Happy Monkey"/>
            </a:endParaRPr>
          </a:p>
          <a:p>
            <a:pPr indent="0" lvl="0" marL="0" rtl="0" algn="ctr">
              <a:spcBef>
                <a:spcPts val="0"/>
              </a:spcBef>
              <a:spcAft>
                <a:spcPts val="0"/>
              </a:spcAft>
              <a:buNone/>
            </a:pPr>
            <a:r>
              <a:rPr b="1" lang="en-GB" sz="1300">
                <a:latin typeface="Andika"/>
                <a:ea typeface="Andika"/>
                <a:cs typeface="Andika"/>
                <a:sym typeface="Andika"/>
              </a:rPr>
              <a:t>Science</a:t>
            </a:r>
            <a:endParaRPr b="1" sz="1300">
              <a:latin typeface="Andika"/>
              <a:ea typeface="Andika"/>
              <a:cs typeface="Andika"/>
              <a:sym typeface="Andika"/>
            </a:endParaRPr>
          </a:p>
          <a:p>
            <a:pPr indent="0" lvl="0" marL="0" rtl="0" algn="ctr">
              <a:spcBef>
                <a:spcPts val="0"/>
              </a:spcBef>
              <a:spcAft>
                <a:spcPts val="0"/>
              </a:spcAft>
              <a:buNone/>
            </a:pPr>
            <a:r>
              <a:t/>
            </a:r>
            <a:endParaRPr b="1" sz="1300">
              <a:latin typeface="Andika"/>
              <a:ea typeface="Andika"/>
              <a:cs typeface="Andika"/>
              <a:sym typeface="Andika"/>
            </a:endParaRPr>
          </a:p>
          <a:p>
            <a:pPr indent="0" lvl="0" marL="0" rtl="0" algn="ctr">
              <a:spcBef>
                <a:spcPts val="0"/>
              </a:spcBef>
              <a:spcAft>
                <a:spcPts val="0"/>
              </a:spcAft>
              <a:buNone/>
            </a:pPr>
            <a:r>
              <a:rPr b="1" lang="en-GB" sz="1000">
                <a:latin typeface="Andika"/>
                <a:ea typeface="Andika"/>
                <a:cs typeface="Andika"/>
                <a:sym typeface="Andika"/>
              </a:rPr>
              <a:t>In term 6, Year 3 will be learning about Plants. We will learn about the requirements of plants for growth and survival. They describe the parts of flowering plants and relate structure to function, including the roots and stem for transporting water, leaves for making food and the flower for reproduction.</a:t>
            </a:r>
            <a:endParaRPr b="1" sz="1000">
              <a:latin typeface="Andika"/>
              <a:ea typeface="Andika"/>
              <a:cs typeface="Andika"/>
              <a:sym typeface="Andika"/>
            </a:endParaRPr>
          </a:p>
          <a:p>
            <a:pPr indent="0" lvl="0" marL="0" rtl="0" algn="l">
              <a:spcBef>
                <a:spcPts val="0"/>
              </a:spcBef>
              <a:spcAft>
                <a:spcPts val="0"/>
              </a:spcAft>
              <a:buNone/>
            </a:pPr>
            <a:r>
              <a:t/>
            </a:r>
            <a:endParaRPr sz="800">
              <a:latin typeface="Happy Monkey"/>
              <a:ea typeface="Happy Monkey"/>
              <a:cs typeface="Happy Monkey"/>
              <a:sym typeface="Happy Monkey"/>
            </a:endParaRPr>
          </a:p>
        </p:txBody>
      </p:sp>
      <p:sp>
        <p:nvSpPr>
          <p:cNvPr id="58" name="Google Shape;58;p13"/>
          <p:cNvSpPr txBox="1"/>
          <p:nvPr/>
        </p:nvSpPr>
        <p:spPr>
          <a:xfrm>
            <a:off x="2536350" y="134300"/>
            <a:ext cx="3854700" cy="1052700"/>
          </a:xfrm>
          <a:prstGeom prst="rect">
            <a:avLst/>
          </a:prstGeom>
          <a:gradFill>
            <a:gsLst>
              <a:gs pos="0">
                <a:srgbClr val="FFF6DB"/>
              </a:gs>
              <a:gs pos="100000">
                <a:srgbClr val="FAD25C"/>
              </a:gs>
            </a:gsLst>
            <a:path path="circle">
              <a:fillToRect b="50%" l="50%" r="50%" t="50%"/>
            </a:path>
            <a:tileRect/>
          </a:gra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a:solidFill>
                  <a:schemeClr val="dk1"/>
                </a:solidFill>
                <a:latin typeface="Andika"/>
                <a:ea typeface="Andika"/>
                <a:cs typeface="Andika"/>
                <a:sym typeface="Andika"/>
              </a:rPr>
              <a:t>Term Six</a:t>
            </a:r>
            <a:endParaRPr b="1" sz="2000">
              <a:solidFill>
                <a:schemeClr val="dk1"/>
              </a:solidFill>
              <a:latin typeface="Andika"/>
              <a:ea typeface="Andika"/>
              <a:cs typeface="Andika"/>
              <a:sym typeface="Andika"/>
            </a:endParaRPr>
          </a:p>
          <a:p>
            <a:pPr indent="0" lvl="0" marL="0" rtl="0" algn="ctr">
              <a:spcBef>
                <a:spcPts val="0"/>
              </a:spcBef>
              <a:spcAft>
                <a:spcPts val="0"/>
              </a:spcAft>
              <a:buNone/>
            </a:pPr>
            <a:r>
              <a:rPr b="1" lang="en-GB" sz="2000">
                <a:solidFill>
                  <a:schemeClr val="dk1"/>
                </a:solidFill>
                <a:latin typeface="Andika"/>
                <a:ea typeface="Andika"/>
                <a:cs typeface="Andika"/>
                <a:sym typeface="Andika"/>
              </a:rPr>
              <a:t>Year 3</a:t>
            </a:r>
            <a:endParaRPr b="1" sz="2000">
              <a:solidFill>
                <a:schemeClr val="dk1"/>
              </a:solidFill>
              <a:latin typeface="Andika"/>
              <a:ea typeface="Andika"/>
              <a:cs typeface="Andika"/>
              <a:sym typeface="Andika"/>
            </a:endParaRPr>
          </a:p>
          <a:p>
            <a:pPr indent="0" lvl="0" marL="0" rtl="0" algn="ctr">
              <a:spcBef>
                <a:spcPts val="0"/>
              </a:spcBef>
              <a:spcAft>
                <a:spcPts val="0"/>
              </a:spcAft>
              <a:buNone/>
            </a:pPr>
            <a:r>
              <a:rPr b="1" lang="en-GB" sz="2000">
                <a:solidFill>
                  <a:schemeClr val="dk1"/>
                </a:solidFill>
                <a:latin typeface="Andika"/>
                <a:ea typeface="Andika"/>
                <a:cs typeface="Andika"/>
                <a:sym typeface="Andika"/>
              </a:rPr>
              <a:t>Emperors and Empires!</a:t>
            </a:r>
            <a:endParaRPr b="1" sz="2000">
              <a:solidFill>
                <a:schemeClr val="dk1"/>
              </a:solidFill>
              <a:latin typeface="Andika"/>
              <a:ea typeface="Andika"/>
              <a:cs typeface="Andika"/>
              <a:sym typeface="Andika"/>
            </a:endParaRPr>
          </a:p>
          <a:p>
            <a:pPr indent="0" lvl="0" marL="0" rtl="0" algn="ctr">
              <a:spcBef>
                <a:spcPts val="0"/>
              </a:spcBef>
              <a:spcAft>
                <a:spcPts val="0"/>
              </a:spcAft>
              <a:buNone/>
            </a:pPr>
            <a:r>
              <a:t/>
            </a:r>
            <a:endParaRPr sz="2000">
              <a:solidFill>
                <a:schemeClr val="dk1"/>
              </a:solidFill>
              <a:latin typeface="Happy Monkey"/>
              <a:ea typeface="Happy Monkey"/>
              <a:cs typeface="Happy Monkey"/>
              <a:sym typeface="Happy Monkey"/>
            </a:endParaRPr>
          </a:p>
        </p:txBody>
      </p:sp>
      <p:sp>
        <p:nvSpPr>
          <p:cNvPr id="59" name="Google Shape;59;p13"/>
          <p:cNvSpPr/>
          <p:nvPr/>
        </p:nvSpPr>
        <p:spPr>
          <a:xfrm>
            <a:off x="2536338" y="1325900"/>
            <a:ext cx="3780900" cy="1052700"/>
          </a:xfrm>
          <a:prstGeom prst="roundRect">
            <a:avLst>
              <a:gd fmla="val 16667" name="adj"/>
            </a:avLst>
          </a:prstGeom>
          <a:gradFill>
            <a:gsLst>
              <a:gs pos="0">
                <a:srgbClr val="F5D0D0"/>
              </a:gs>
              <a:gs pos="100000">
                <a:srgbClr val="D96868"/>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300" u="sng">
                <a:solidFill>
                  <a:schemeClr val="dk1"/>
                </a:solidFill>
                <a:latin typeface="Andika"/>
                <a:ea typeface="Andika"/>
                <a:cs typeface="Andika"/>
                <a:sym typeface="Andika"/>
              </a:rPr>
              <a:t>Welcome back to </a:t>
            </a:r>
            <a:endParaRPr b="1" sz="1300" u="sng">
              <a:solidFill>
                <a:schemeClr val="dk1"/>
              </a:solidFill>
              <a:latin typeface="Andika"/>
              <a:ea typeface="Andika"/>
              <a:cs typeface="Andika"/>
              <a:sym typeface="Andika"/>
            </a:endParaRPr>
          </a:p>
          <a:p>
            <a:pPr indent="0" lvl="0" marL="0" rtl="0" algn="ctr">
              <a:spcBef>
                <a:spcPts val="0"/>
              </a:spcBef>
              <a:spcAft>
                <a:spcPts val="0"/>
              </a:spcAft>
              <a:buClr>
                <a:schemeClr val="dk1"/>
              </a:buClr>
              <a:buSzPts val="1100"/>
              <a:buFont typeface="Arial"/>
              <a:buNone/>
            </a:pPr>
            <a:r>
              <a:rPr b="1" lang="en-GB" sz="1300" u="sng">
                <a:solidFill>
                  <a:schemeClr val="dk1"/>
                </a:solidFill>
                <a:latin typeface="Andika"/>
                <a:ea typeface="Andika"/>
                <a:cs typeface="Andika"/>
                <a:sym typeface="Andika"/>
              </a:rPr>
              <a:t>Year 3!</a:t>
            </a:r>
            <a:endParaRPr b="1" sz="1300" u="sng">
              <a:solidFill>
                <a:schemeClr val="dk1"/>
              </a:solidFill>
              <a:latin typeface="Andika"/>
              <a:ea typeface="Andika"/>
              <a:cs typeface="Andika"/>
              <a:sym typeface="Andika"/>
            </a:endParaRPr>
          </a:p>
          <a:p>
            <a:pPr indent="0" lvl="0" marL="0" rtl="0" algn="ctr">
              <a:spcBef>
                <a:spcPts val="0"/>
              </a:spcBef>
              <a:spcAft>
                <a:spcPts val="0"/>
              </a:spcAft>
              <a:buClr>
                <a:schemeClr val="dk1"/>
              </a:buClr>
              <a:buSzPts val="1100"/>
              <a:buFont typeface="Arial"/>
              <a:buNone/>
            </a:pPr>
            <a:r>
              <a:rPr b="1" lang="en-GB" sz="1300">
                <a:solidFill>
                  <a:schemeClr val="dk1"/>
                </a:solidFill>
                <a:latin typeface="Andika"/>
                <a:ea typeface="Andika"/>
                <a:cs typeface="Andika"/>
                <a:sym typeface="Andika"/>
              </a:rPr>
              <a:t>We have an exciting term ahead of us! If you have any questions please ask your child’s teacher.</a:t>
            </a:r>
            <a:endParaRPr b="1" sz="1000">
              <a:latin typeface="Andika"/>
              <a:ea typeface="Andika"/>
              <a:cs typeface="Andika"/>
              <a:sym typeface="Andika"/>
            </a:endParaRPr>
          </a:p>
        </p:txBody>
      </p:sp>
      <p:sp>
        <p:nvSpPr>
          <p:cNvPr id="60" name="Google Shape;60;p13"/>
          <p:cNvSpPr/>
          <p:nvPr/>
        </p:nvSpPr>
        <p:spPr>
          <a:xfrm>
            <a:off x="2501675" y="2517500"/>
            <a:ext cx="3780900" cy="903900"/>
          </a:xfrm>
          <a:prstGeom prst="roundRect">
            <a:avLst>
              <a:gd fmla="val 16667" name="adj"/>
            </a:avLst>
          </a:prstGeom>
          <a:gradFill>
            <a:gsLst>
              <a:gs pos="0">
                <a:srgbClr val="FFF6DB"/>
              </a:gs>
              <a:gs pos="100000">
                <a:srgbClr val="FAD15C"/>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500">
                <a:solidFill>
                  <a:schemeClr val="dk1"/>
                </a:solidFill>
                <a:latin typeface="Andika"/>
                <a:ea typeface="Andika"/>
                <a:cs typeface="Andika"/>
                <a:sym typeface="Andika"/>
              </a:rPr>
              <a:t>P.E.</a:t>
            </a:r>
            <a:endParaRPr b="1" sz="1500">
              <a:solidFill>
                <a:schemeClr val="dk1"/>
              </a:solidFill>
              <a:latin typeface="Andika"/>
              <a:ea typeface="Andika"/>
              <a:cs typeface="Andika"/>
              <a:sym typeface="Andika"/>
            </a:endParaRPr>
          </a:p>
          <a:p>
            <a:pPr indent="0" lvl="0" marL="0" rtl="0" algn="ctr">
              <a:spcBef>
                <a:spcPts val="0"/>
              </a:spcBef>
              <a:spcAft>
                <a:spcPts val="0"/>
              </a:spcAft>
              <a:buClr>
                <a:schemeClr val="dk1"/>
              </a:buClr>
              <a:buSzPts val="1100"/>
              <a:buFont typeface="Arial"/>
              <a:buNone/>
            </a:pPr>
            <a:r>
              <a:rPr b="1" lang="en-GB" sz="1700">
                <a:solidFill>
                  <a:schemeClr val="dk1"/>
                </a:solidFill>
                <a:latin typeface="Andika"/>
                <a:ea typeface="Andika"/>
                <a:cs typeface="Andika"/>
                <a:sym typeface="Andika"/>
              </a:rPr>
              <a:t>P.E. will be on a </a:t>
            </a:r>
            <a:r>
              <a:rPr b="1" lang="en-GB" sz="1700" u="sng">
                <a:solidFill>
                  <a:schemeClr val="dk1"/>
                </a:solidFill>
                <a:latin typeface="Andika"/>
                <a:ea typeface="Andika"/>
                <a:cs typeface="Andika"/>
                <a:sym typeface="Andika"/>
              </a:rPr>
              <a:t>Wednesday </a:t>
            </a:r>
            <a:r>
              <a:rPr b="1" lang="en-GB" sz="1700">
                <a:solidFill>
                  <a:schemeClr val="dk1"/>
                </a:solidFill>
                <a:latin typeface="Andika"/>
                <a:ea typeface="Andika"/>
                <a:cs typeface="Andika"/>
                <a:sym typeface="Andika"/>
              </a:rPr>
              <a:t>and </a:t>
            </a:r>
            <a:r>
              <a:rPr b="1" lang="en-GB" sz="1700" u="sng">
                <a:solidFill>
                  <a:schemeClr val="dk1"/>
                </a:solidFill>
                <a:latin typeface="Andika"/>
                <a:ea typeface="Andika"/>
                <a:cs typeface="Andika"/>
                <a:sym typeface="Andika"/>
              </a:rPr>
              <a:t>Friday.</a:t>
            </a:r>
            <a:endParaRPr sz="1700">
              <a:solidFill>
                <a:schemeClr val="dk1"/>
              </a:solidFill>
              <a:latin typeface="Andika"/>
              <a:ea typeface="Andika"/>
              <a:cs typeface="Andika"/>
              <a:sym typeface="Andika"/>
            </a:endParaRPr>
          </a:p>
        </p:txBody>
      </p:sp>
      <p:sp>
        <p:nvSpPr>
          <p:cNvPr id="61" name="Google Shape;61;p13"/>
          <p:cNvSpPr/>
          <p:nvPr/>
        </p:nvSpPr>
        <p:spPr>
          <a:xfrm>
            <a:off x="94000" y="120425"/>
            <a:ext cx="2269500" cy="2451300"/>
          </a:xfrm>
          <a:prstGeom prst="roundRect">
            <a:avLst>
              <a:gd fmla="val 16667" name="adj"/>
            </a:avLst>
          </a:prstGeom>
          <a:gradFill>
            <a:gsLst>
              <a:gs pos="0">
                <a:srgbClr val="F5D0D0"/>
              </a:gs>
              <a:gs pos="100000">
                <a:srgbClr val="D96868"/>
              </a:gs>
            </a:gsLst>
            <a:path path="circle">
              <a:fillToRect b="50%" l="50%" r="50%" t="50%"/>
            </a:path>
            <a:tileRect/>
          </a:gra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300">
                <a:solidFill>
                  <a:schemeClr val="dk1"/>
                </a:solidFill>
                <a:latin typeface="Andika"/>
                <a:ea typeface="Andika"/>
                <a:cs typeface="Andika"/>
                <a:sym typeface="Andika"/>
              </a:rPr>
              <a:t>English</a:t>
            </a:r>
            <a:endParaRPr sz="1300">
              <a:solidFill>
                <a:schemeClr val="dk1"/>
              </a:solidFill>
              <a:latin typeface="Andika"/>
              <a:ea typeface="Andika"/>
              <a:cs typeface="Andika"/>
              <a:sym typeface="Andika"/>
            </a:endParaRPr>
          </a:p>
          <a:p>
            <a:pPr indent="0" lvl="0" marL="0" rtl="0" algn="just">
              <a:spcBef>
                <a:spcPts val="0"/>
              </a:spcBef>
              <a:spcAft>
                <a:spcPts val="0"/>
              </a:spcAft>
              <a:buNone/>
            </a:pPr>
            <a:r>
              <a:t/>
            </a:r>
            <a:endParaRPr sz="1100">
              <a:latin typeface="Andika"/>
              <a:ea typeface="Andika"/>
              <a:cs typeface="Andika"/>
              <a:sym typeface="Andika"/>
            </a:endParaRPr>
          </a:p>
          <a:p>
            <a:pPr indent="0" lvl="0" marL="0" rtl="0" algn="ctr">
              <a:spcBef>
                <a:spcPts val="0"/>
              </a:spcBef>
              <a:spcAft>
                <a:spcPts val="0"/>
              </a:spcAft>
              <a:buClr>
                <a:srgbClr val="000000"/>
              </a:buClr>
              <a:buSzPts val="1100"/>
              <a:buFont typeface="Arial"/>
              <a:buNone/>
            </a:pPr>
            <a:r>
              <a:rPr b="1" lang="en-GB" sz="1000">
                <a:latin typeface="Andika"/>
                <a:ea typeface="Andika"/>
                <a:cs typeface="Andika"/>
                <a:sym typeface="Andika"/>
              </a:rPr>
              <a:t>Over Terms 5 and 6, Year 3 will write a range of different genres.  They will learn how to write a formal letter, poetry, descriptions and narratives.</a:t>
            </a:r>
            <a:endParaRPr b="1" sz="1000">
              <a:latin typeface="Andika"/>
              <a:ea typeface="Andika"/>
              <a:cs typeface="Andika"/>
              <a:sym typeface="Andika"/>
            </a:endParaRPr>
          </a:p>
          <a:p>
            <a:pPr indent="0" lvl="0" marL="0" rtl="0" algn="ctr">
              <a:spcBef>
                <a:spcPts val="0"/>
              </a:spcBef>
              <a:spcAft>
                <a:spcPts val="0"/>
              </a:spcAft>
              <a:buClr>
                <a:srgbClr val="000000"/>
              </a:buClr>
              <a:buSzPts val="1100"/>
              <a:buFont typeface="Arial"/>
              <a:buNone/>
            </a:pPr>
            <a:r>
              <a:rPr b="1" lang="en-GB" sz="1000">
                <a:latin typeface="Andika"/>
                <a:ea typeface="Andika"/>
                <a:cs typeface="Andika"/>
                <a:sym typeface="Andika"/>
              </a:rPr>
              <a:t>They will develop their knowledge and understanding of writing techniques such as applying expanded noun phrases and sophisticated vocabulary.</a:t>
            </a:r>
            <a:endParaRPr b="1" sz="1000">
              <a:latin typeface="Andika"/>
              <a:ea typeface="Andika"/>
              <a:cs typeface="Andika"/>
              <a:sym typeface="Andika"/>
            </a:endParaRPr>
          </a:p>
        </p:txBody>
      </p:sp>
      <p:sp>
        <p:nvSpPr>
          <p:cNvPr id="62" name="Google Shape;62;p13"/>
          <p:cNvSpPr/>
          <p:nvPr/>
        </p:nvSpPr>
        <p:spPr>
          <a:xfrm>
            <a:off x="6447825" y="2830750"/>
            <a:ext cx="2642400" cy="2250300"/>
          </a:xfrm>
          <a:prstGeom prst="roundRect">
            <a:avLst>
              <a:gd fmla="val 16667" name="adj"/>
            </a:avLst>
          </a:prstGeom>
          <a:gradFill>
            <a:gsLst>
              <a:gs pos="0">
                <a:srgbClr val="FFF6DB"/>
              </a:gs>
              <a:gs pos="100000">
                <a:srgbClr val="FAD25C"/>
              </a:gs>
            </a:gsLst>
            <a:path path="circle">
              <a:fillToRect b="50%" l="50%" r="50%" t="50%"/>
            </a:path>
            <a:tileRect/>
          </a:gra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300">
                <a:solidFill>
                  <a:schemeClr val="dk1"/>
                </a:solidFill>
                <a:latin typeface="Andika"/>
                <a:ea typeface="Andika"/>
                <a:cs typeface="Andika"/>
                <a:sym typeface="Andika"/>
              </a:rPr>
              <a:t>Recommended Reads</a:t>
            </a:r>
            <a:endParaRPr b="1" sz="1300">
              <a:solidFill>
                <a:schemeClr val="dk1"/>
              </a:solidFill>
              <a:latin typeface="Andika"/>
              <a:ea typeface="Andika"/>
              <a:cs typeface="Andika"/>
              <a:sym typeface="Andika"/>
            </a:endParaRPr>
          </a:p>
          <a:p>
            <a:pPr indent="0" lvl="0" marL="0" rtl="0" algn="ctr">
              <a:spcBef>
                <a:spcPts val="0"/>
              </a:spcBef>
              <a:spcAft>
                <a:spcPts val="0"/>
              </a:spcAft>
              <a:buClr>
                <a:srgbClr val="000000"/>
              </a:buClr>
              <a:buSzPts val="1100"/>
              <a:buFont typeface="Arial"/>
              <a:buNone/>
            </a:pPr>
            <a:r>
              <a:t/>
            </a:r>
            <a:endParaRPr sz="1350" u="sng">
              <a:solidFill>
                <a:srgbClr val="000000"/>
              </a:solidFill>
              <a:latin typeface="Comic Sans MS"/>
              <a:ea typeface="Comic Sans MS"/>
              <a:cs typeface="Comic Sans MS"/>
              <a:sym typeface="Comic Sans MS"/>
            </a:endParaRPr>
          </a:p>
        </p:txBody>
      </p:sp>
      <p:pic>
        <p:nvPicPr>
          <p:cNvPr id="63" name="Google Shape;63;p13"/>
          <p:cNvPicPr preferRelativeResize="0"/>
          <p:nvPr/>
        </p:nvPicPr>
        <p:blipFill>
          <a:blip r:embed="rId4">
            <a:alphaModFix/>
          </a:blip>
          <a:stretch>
            <a:fillRect/>
          </a:stretch>
        </p:blipFill>
        <p:spPr>
          <a:xfrm>
            <a:off x="6988800" y="3342900"/>
            <a:ext cx="1562450" cy="15703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7" name="Shape 67"/>
        <p:cNvGrpSpPr/>
        <p:nvPr/>
      </p:nvGrpSpPr>
      <p:grpSpPr>
        <a:xfrm>
          <a:off x="0" y="0"/>
          <a:ext cx="0" cy="0"/>
          <a:chOff x="0" y="0"/>
          <a:chExt cx="0" cy="0"/>
        </a:xfrm>
      </p:grpSpPr>
      <p:sp>
        <p:nvSpPr>
          <p:cNvPr id="68" name="Google Shape;68;p14"/>
          <p:cNvSpPr/>
          <p:nvPr/>
        </p:nvSpPr>
        <p:spPr>
          <a:xfrm>
            <a:off x="2699550" y="1406700"/>
            <a:ext cx="3450300" cy="2500500"/>
          </a:xfrm>
          <a:prstGeom prst="roundRect">
            <a:avLst>
              <a:gd fmla="val 16667" name="adj"/>
            </a:avLst>
          </a:prstGeom>
          <a:gradFill>
            <a:gsLst>
              <a:gs pos="0">
                <a:srgbClr val="F5D0D0"/>
              </a:gs>
              <a:gs pos="100000">
                <a:srgbClr val="D96868"/>
              </a:gs>
            </a:gsLst>
            <a:path path="circle">
              <a:fillToRect b="50%" l="50%" r="50%" t="50%"/>
            </a:path>
            <a:tileRect/>
          </a:gra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1250">
              <a:solidFill>
                <a:srgbClr val="1967D2"/>
              </a:solidFill>
              <a:latin typeface="Happy Monkey"/>
              <a:ea typeface="Happy Monkey"/>
              <a:cs typeface="Happy Monkey"/>
              <a:sym typeface="Happy Monkey"/>
            </a:endParaRPr>
          </a:p>
          <a:p>
            <a:pPr indent="0" lvl="0" marL="0" rtl="0" algn="ctr">
              <a:spcBef>
                <a:spcPts val="0"/>
              </a:spcBef>
              <a:spcAft>
                <a:spcPts val="0"/>
              </a:spcAft>
              <a:buClr>
                <a:schemeClr val="dk1"/>
              </a:buClr>
              <a:buSzPts val="1100"/>
              <a:buFont typeface="Arial"/>
              <a:buNone/>
            </a:pPr>
            <a:r>
              <a:rPr b="1" lang="en-GB" sz="1250">
                <a:solidFill>
                  <a:srgbClr val="222222"/>
                </a:solidFill>
                <a:latin typeface="Andika"/>
                <a:ea typeface="Andika"/>
                <a:cs typeface="Andika"/>
                <a:sym typeface="Andika"/>
              </a:rPr>
              <a:t>Language Angels</a:t>
            </a:r>
            <a:endParaRPr b="1" sz="1250">
              <a:solidFill>
                <a:srgbClr val="222222"/>
              </a:solidFill>
              <a:latin typeface="Andika"/>
              <a:ea typeface="Andika"/>
              <a:cs typeface="Andika"/>
              <a:sym typeface="Andika"/>
            </a:endParaRPr>
          </a:p>
          <a:p>
            <a:pPr indent="0" lvl="0" marL="0" rtl="0" algn="ctr">
              <a:spcBef>
                <a:spcPts val="0"/>
              </a:spcBef>
              <a:spcAft>
                <a:spcPts val="0"/>
              </a:spcAft>
              <a:buClr>
                <a:schemeClr val="dk1"/>
              </a:buClr>
              <a:buSzPts val="1100"/>
              <a:buFont typeface="Arial"/>
              <a:buNone/>
            </a:pPr>
            <a:r>
              <a:rPr b="1" lang="en-GB" sz="1250">
                <a:solidFill>
                  <a:srgbClr val="222222"/>
                </a:solidFill>
                <a:latin typeface="Andika"/>
                <a:ea typeface="Andika"/>
                <a:cs typeface="Andika"/>
                <a:sym typeface="Andika"/>
              </a:rPr>
              <a:t>Log in: 			Password:</a:t>
            </a:r>
            <a:endParaRPr b="1" sz="1250">
              <a:solidFill>
                <a:srgbClr val="222222"/>
              </a:solidFill>
              <a:latin typeface="Andika"/>
              <a:ea typeface="Andika"/>
              <a:cs typeface="Andika"/>
              <a:sym typeface="Andika"/>
            </a:endParaRPr>
          </a:p>
          <a:p>
            <a:pPr indent="0" lvl="0" marL="0" rtl="0" algn="ctr">
              <a:spcBef>
                <a:spcPts val="0"/>
              </a:spcBef>
              <a:spcAft>
                <a:spcPts val="0"/>
              </a:spcAft>
              <a:buClr>
                <a:schemeClr val="dk1"/>
              </a:buClr>
              <a:buSzPts val="1100"/>
              <a:buFont typeface="Arial"/>
              <a:buNone/>
            </a:pPr>
            <a:r>
              <a:rPr b="1" lang="en-GB" sz="1250">
                <a:solidFill>
                  <a:srgbClr val="222222"/>
                </a:solidFill>
                <a:latin typeface="Andika"/>
                <a:ea typeface="Andika"/>
                <a:cs typeface="Andika"/>
                <a:sym typeface="Andika"/>
              </a:rPr>
              <a:t>westla1121			 lahome</a:t>
            </a:r>
            <a:endParaRPr b="1" sz="1250">
              <a:solidFill>
                <a:srgbClr val="222222"/>
              </a:solidFill>
              <a:latin typeface="Andika"/>
              <a:ea typeface="Andika"/>
              <a:cs typeface="Andika"/>
              <a:sym typeface="Andika"/>
            </a:endParaRPr>
          </a:p>
          <a:p>
            <a:pPr indent="0" lvl="0" marL="0" rtl="0" algn="ctr">
              <a:spcBef>
                <a:spcPts val="0"/>
              </a:spcBef>
              <a:spcAft>
                <a:spcPts val="0"/>
              </a:spcAft>
              <a:buClr>
                <a:schemeClr val="dk1"/>
              </a:buClr>
              <a:buSzPts val="1100"/>
              <a:buFont typeface="Arial"/>
              <a:buNone/>
            </a:pPr>
            <a:r>
              <a:t/>
            </a:r>
            <a:endParaRPr b="1" sz="1250">
              <a:solidFill>
                <a:schemeClr val="dk1"/>
              </a:solidFill>
              <a:latin typeface="Andika"/>
              <a:ea typeface="Andika"/>
              <a:cs typeface="Andika"/>
              <a:sym typeface="Andika"/>
            </a:endParaRPr>
          </a:p>
          <a:p>
            <a:pPr indent="0" lvl="0" marL="0" rtl="0" algn="ctr">
              <a:spcBef>
                <a:spcPts val="0"/>
              </a:spcBef>
              <a:spcAft>
                <a:spcPts val="0"/>
              </a:spcAft>
              <a:buClr>
                <a:schemeClr val="dk1"/>
              </a:buClr>
              <a:buSzPts val="1100"/>
              <a:buFont typeface="Arial"/>
              <a:buNone/>
            </a:pPr>
            <a:r>
              <a:rPr b="1" lang="en-GB" sz="1250">
                <a:solidFill>
                  <a:schemeClr val="dk1"/>
                </a:solidFill>
                <a:latin typeface="Andika"/>
                <a:ea typeface="Andika"/>
                <a:cs typeface="Andika"/>
                <a:sym typeface="Andika"/>
              </a:rPr>
              <a:t>Homework</a:t>
            </a:r>
            <a:endParaRPr b="1" sz="1250">
              <a:solidFill>
                <a:schemeClr val="dk1"/>
              </a:solidFill>
              <a:latin typeface="Andika"/>
              <a:ea typeface="Andika"/>
              <a:cs typeface="Andika"/>
              <a:sym typeface="Andika"/>
            </a:endParaRPr>
          </a:p>
          <a:p>
            <a:pPr indent="0" lvl="0" marL="0" rtl="0" algn="ctr">
              <a:spcBef>
                <a:spcPts val="0"/>
              </a:spcBef>
              <a:spcAft>
                <a:spcPts val="0"/>
              </a:spcAft>
              <a:buClr>
                <a:schemeClr val="dk1"/>
              </a:buClr>
              <a:buSzPts val="1100"/>
              <a:buFont typeface="Arial"/>
              <a:buNone/>
            </a:pPr>
            <a:r>
              <a:t/>
            </a:r>
            <a:endParaRPr b="1" sz="1250">
              <a:solidFill>
                <a:schemeClr val="dk1"/>
              </a:solidFill>
              <a:latin typeface="Andika"/>
              <a:ea typeface="Andika"/>
              <a:cs typeface="Andika"/>
              <a:sym typeface="Andika"/>
            </a:endParaRPr>
          </a:p>
          <a:p>
            <a:pPr indent="0" lvl="0" marL="0" rtl="0" algn="ctr">
              <a:spcBef>
                <a:spcPts val="0"/>
              </a:spcBef>
              <a:spcAft>
                <a:spcPts val="0"/>
              </a:spcAft>
              <a:buClr>
                <a:schemeClr val="dk1"/>
              </a:buClr>
              <a:buSzPts val="1100"/>
              <a:buFont typeface="Arial"/>
              <a:buNone/>
            </a:pPr>
            <a:r>
              <a:rPr b="1" lang="en-GB" sz="1000">
                <a:solidFill>
                  <a:schemeClr val="dk1"/>
                </a:solidFill>
                <a:latin typeface="Andika"/>
                <a:ea typeface="Andika"/>
                <a:cs typeface="Andika"/>
                <a:sym typeface="Andika"/>
              </a:rPr>
              <a:t>Homework will be given out on a Friday and is expected to be completed and handed in on the following Wednesday.</a:t>
            </a:r>
            <a:endParaRPr b="1" sz="1000">
              <a:solidFill>
                <a:schemeClr val="dk1"/>
              </a:solidFill>
              <a:latin typeface="Andika"/>
              <a:ea typeface="Andika"/>
              <a:cs typeface="Andika"/>
              <a:sym typeface="Andika"/>
            </a:endParaRPr>
          </a:p>
          <a:p>
            <a:pPr indent="0" lvl="0" marL="0" rtl="0" algn="ctr">
              <a:spcBef>
                <a:spcPts val="0"/>
              </a:spcBef>
              <a:spcAft>
                <a:spcPts val="0"/>
              </a:spcAft>
              <a:buClr>
                <a:schemeClr val="dk1"/>
              </a:buClr>
              <a:buSzPts val="1100"/>
              <a:buFont typeface="Arial"/>
              <a:buNone/>
            </a:pPr>
            <a:r>
              <a:t/>
            </a:r>
            <a:endParaRPr b="1" sz="1250">
              <a:solidFill>
                <a:schemeClr val="dk1"/>
              </a:solidFill>
              <a:latin typeface="Andika"/>
              <a:ea typeface="Andika"/>
              <a:cs typeface="Andika"/>
              <a:sym typeface="Andika"/>
            </a:endParaRPr>
          </a:p>
          <a:p>
            <a:pPr indent="0" lvl="0" marL="0" rtl="0" algn="ctr">
              <a:spcBef>
                <a:spcPts val="0"/>
              </a:spcBef>
              <a:spcAft>
                <a:spcPts val="0"/>
              </a:spcAft>
              <a:buClr>
                <a:schemeClr val="dk1"/>
              </a:buClr>
              <a:buSzPts val="1100"/>
              <a:buFont typeface="Arial"/>
              <a:buNone/>
            </a:pPr>
            <a:r>
              <a:t/>
            </a:r>
            <a:endParaRPr b="1" sz="1250">
              <a:solidFill>
                <a:schemeClr val="dk1"/>
              </a:solidFill>
              <a:latin typeface="Happy Monkey"/>
              <a:ea typeface="Happy Monkey"/>
              <a:cs typeface="Happy Monkey"/>
              <a:sym typeface="Happy Monkey"/>
            </a:endParaRPr>
          </a:p>
          <a:p>
            <a:pPr indent="0" lvl="0" marL="0" rtl="0" algn="ctr">
              <a:spcBef>
                <a:spcPts val="0"/>
              </a:spcBef>
              <a:spcAft>
                <a:spcPts val="0"/>
              </a:spcAft>
              <a:buClr>
                <a:schemeClr val="dk1"/>
              </a:buClr>
              <a:buSzPts val="1100"/>
              <a:buFont typeface="Arial"/>
              <a:buNone/>
            </a:pPr>
            <a:r>
              <a:t/>
            </a:r>
            <a:endParaRPr b="1" sz="1250">
              <a:solidFill>
                <a:srgbClr val="1967D2"/>
              </a:solidFill>
              <a:latin typeface="Happy Monkey"/>
              <a:ea typeface="Happy Monkey"/>
              <a:cs typeface="Happy Monkey"/>
              <a:sym typeface="Happy Monkey"/>
            </a:endParaRPr>
          </a:p>
        </p:txBody>
      </p:sp>
      <p:sp>
        <p:nvSpPr>
          <p:cNvPr id="69" name="Google Shape;69;p14"/>
          <p:cNvSpPr/>
          <p:nvPr/>
        </p:nvSpPr>
        <p:spPr>
          <a:xfrm>
            <a:off x="6318800" y="1373700"/>
            <a:ext cx="2764200" cy="1170300"/>
          </a:xfrm>
          <a:prstGeom prst="roundRect">
            <a:avLst>
              <a:gd fmla="val 16667" name="adj"/>
            </a:avLst>
          </a:prstGeom>
          <a:gradFill>
            <a:gsLst>
              <a:gs pos="0">
                <a:srgbClr val="FFF6DB"/>
              </a:gs>
              <a:gs pos="100000">
                <a:srgbClr val="FAD15C"/>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200">
                <a:latin typeface="Andika"/>
                <a:ea typeface="Andika"/>
                <a:cs typeface="Andika"/>
                <a:sym typeface="Andika"/>
              </a:rPr>
              <a:t>Music </a:t>
            </a:r>
            <a:endParaRPr b="1" sz="1200">
              <a:latin typeface="Andika"/>
              <a:ea typeface="Andika"/>
              <a:cs typeface="Andika"/>
              <a:sym typeface="Andika"/>
            </a:endParaRPr>
          </a:p>
          <a:p>
            <a:pPr indent="0" lvl="0" marL="0" rtl="0" algn="ctr">
              <a:spcBef>
                <a:spcPts val="0"/>
              </a:spcBef>
              <a:spcAft>
                <a:spcPts val="0"/>
              </a:spcAft>
              <a:buNone/>
            </a:pPr>
            <a:r>
              <a:rPr lang="en-GB" sz="950">
                <a:solidFill>
                  <a:srgbClr val="323636"/>
                </a:solidFill>
                <a:latin typeface="Andika"/>
                <a:ea typeface="Andika"/>
                <a:cs typeface="Andika"/>
                <a:sym typeface="Andika"/>
              </a:rPr>
              <a:t>This Unit of Work consolidates the learning that has occurred during the year. All the learning is focused around revisiting songs and musical activities, a context for the History of Music and the beginnings of the Language of Music.</a:t>
            </a:r>
            <a:endParaRPr b="1" sz="800">
              <a:latin typeface="Andika"/>
              <a:ea typeface="Andika"/>
              <a:cs typeface="Andika"/>
              <a:sym typeface="Andika"/>
            </a:endParaRPr>
          </a:p>
        </p:txBody>
      </p:sp>
      <p:sp>
        <p:nvSpPr>
          <p:cNvPr id="70" name="Google Shape;70;p14"/>
          <p:cNvSpPr/>
          <p:nvPr/>
        </p:nvSpPr>
        <p:spPr>
          <a:xfrm>
            <a:off x="148000" y="128650"/>
            <a:ext cx="2269500" cy="1905600"/>
          </a:xfrm>
          <a:prstGeom prst="roundRect">
            <a:avLst>
              <a:gd fmla="val 16667" name="adj"/>
            </a:avLst>
          </a:prstGeom>
          <a:gradFill>
            <a:gsLst>
              <a:gs pos="0">
                <a:srgbClr val="F5D0D0"/>
              </a:gs>
              <a:gs pos="100000">
                <a:srgbClr val="D96868"/>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300">
                <a:latin typeface="Andika"/>
                <a:ea typeface="Andika"/>
                <a:cs typeface="Andika"/>
                <a:sym typeface="Andika"/>
              </a:rPr>
              <a:t>French </a:t>
            </a:r>
            <a:endParaRPr b="1" sz="1300">
              <a:latin typeface="Andika"/>
              <a:ea typeface="Andika"/>
              <a:cs typeface="Andika"/>
              <a:sym typeface="Andika"/>
            </a:endParaRPr>
          </a:p>
          <a:p>
            <a:pPr indent="0" lvl="0" marL="0" rtl="0" algn="ctr">
              <a:lnSpc>
                <a:spcPct val="115000"/>
              </a:lnSpc>
              <a:spcBef>
                <a:spcPts val="0"/>
              </a:spcBef>
              <a:spcAft>
                <a:spcPts val="0"/>
              </a:spcAft>
              <a:buClr>
                <a:schemeClr val="dk1"/>
              </a:buClr>
              <a:buSzPts val="1100"/>
              <a:buFont typeface="Arial"/>
              <a:buNone/>
            </a:pPr>
            <a:r>
              <a:rPr b="1" lang="en-GB" sz="1000">
                <a:solidFill>
                  <a:srgbClr val="212529"/>
                </a:solidFill>
                <a:latin typeface="Andika"/>
                <a:ea typeface="Andika"/>
                <a:cs typeface="Andika"/>
                <a:sym typeface="Andika"/>
              </a:rPr>
              <a:t>In this unit, pupils will learn 10 familiar activities that they are able or are not able to do in French. This is one of the first units introducing the negative form, allowing the children to build more interesting and complex sentences including the option of using conjunctions</a:t>
            </a:r>
            <a:r>
              <a:rPr lang="en-GB" sz="1000">
                <a:solidFill>
                  <a:srgbClr val="212529"/>
                </a:solidFill>
                <a:latin typeface="Happy Monkey"/>
                <a:ea typeface="Happy Monkey"/>
                <a:cs typeface="Happy Monkey"/>
                <a:sym typeface="Happy Monkey"/>
              </a:rPr>
              <a:t>.</a:t>
            </a:r>
            <a:endParaRPr b="1" sz="1000">
              <a:latin typeface="Happy Monkey"/>
              <a:ea typeface="Happy Monkey"/>
              <a:cs typeface="Happy Monkey"/>
              <a:sym typeface="Happy Monkey"/>
            </a:endParaRPr>
          </a:p>
        </p:txBody>
      </p:sp>
      <p:sp>
        <p:nvSpPr>
          <p:cNvPr id="71" name="Google Shape;71;p14"/>
          <p:cNvSpPr/>
          <p:nvPr/>
        </p:nvSpPr>
        <p:spPr>
          <a:xfrm>
            <a:off x="94000" y="3286775"/>
            <a:ext cx="2269500" cy="1816200"/>
          </a:xfrm>
          <a:prstGeom prst="roundRect">
            <a:avLst>
              <a:gd fmla="val 16667" name="adj"/>
            </a:avLst>
          </a:prstGeom>
          <a:gradFill>
            <a:gsLst>
              <a:gs pos="0">
                <a:srgbClr val="F5D0D0"/>
              </a:gs>
              <a:gs pos="100000">
                <a:srgbClr val="D96868"/>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100">
                <a:solidFill>
                  <a:schemeClr val="dk1"/>
                </a:solidFill>
                <a:latin typeface="Andika"/>
                <a:ea typeface="Andika"/>
                <a:cs typeface="Andika"/>
                <a:sym typeface="Andika"/>
              </a:rPr>
              <a:t>PSHE</a:t>
            </a:r>
            <a:endParaRPr b="1" sz="1100">
              <a:solidFill>
                <a:schemeClr val="dk1"/>
              </a:solidFill>
              <a:latin typeface="Andika"/>
              <a:ea typeface="Andika"/>
              <a:cs typeface="Andika"/>
              <a:sym typeface="Andika"/>
            </a:endParaRPr>
          </a:p>
          <a:p>
            <a:pPr indent="0" lvl="0" marL="0" rtl="0" algn="ctr">
              <a:spcBef>
                <a:spcPts val="0"/>
              </a:spcBef>
              <a:spcAft>
                <a:spcPts val="0"/>
              </a:spcAft>
              <a:buClr>
                <a:schemeClr val="dk1"/>
              </a:buClr>
              <a:buSzPts val="1100"/>
              <a:buFont typeface="Arial"/>
              <a:buNone/>
            </a:pPr>
            <a:r>
              <a:rPr b="1" lang="en-GB" sz="750">
                <a:solidFill>
                  <a:schemeClr val="dk1"/>
                </a:solidFill>
                <a:latin typeface="Andika"/>
                <a:ea typeface="Andika"/>
                <a:cs typeface="Andika"/>
                <a:sym typeface="Andika"/>
              </a:rPr>
              <a:t>In PSHE, Year 3 will engage in lessons that fall under the category of  The Wider World.’  Within this unit, the children will discuss - Tolerance, Care for the Community, Work, Money, Winning and Losing and Change.  These all fall under the category of The Wider World.  Alongside this, the children will Learn about RSE, which will include: Building self-esteem, knowing how to respond to unwanted physical contact and how to reduce hazards within the home.</a:t>
            </a:r>
            <a:endParaRPr b="1" sz="750">
              <a:solidFill>
                <a:schemeClr val="dk1"/>
              </a:solidFill>
              <a:latin typeface="Andika"/>
              <a:ea typeface="Andika"/>
              <a:cs typeface="Andika"/>
              <a:sym typeface="Andika"/>
            </a:endParaRPr>
          </a:p>
        </p:txBody>
      </p:sp>
      <p:sp>
        <p:nvSpPr>
          <p:cNvPr id="72" name="Google Shape;72;p14"/>
          <p:cNvSpPr/>
          <p:nvPr/>
        </p:nvSpPr>
        <p:spPr>
          <a:xfrm>
            <a:off x="6313950" y="2618750"/>
            <a:ext cx="2742900" cy="1170300"/>
          </a:xfrm>
          <a:prstGeom prst="roundRect">
            <a:avLst>
              <a:gd fmla="val 16667" name="adj"/>
            </a:avLst>
          </a:prstGeom>
          <a:gradFill>
            <a:gsLst>
              <a:gs pos="0">
                <a:srgbClr val="F5D0D0"/>
              </a:gs>
              <a:gs pos="100000">
                <a:srgbClr val="D96868"/>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200">
              <a:latin typeface="Happy Monkey"/>
              <a:ea typeface="Happy Monkey"/>
              <a:cs typeface="Happy Monkey"/>
              <a:sym typeface="Happy Monkey"/>
            </a:endParaRPr>
          </a:p>
          <a:p>
            <a:pPr indent="0" lvl="0" marL="0" rtl="0" algn="ctr">
              <a:spcBef>
                <a:spcPts val="0"/>
              </a:spcBef>
              <a:spcAft>
                <a:spcPts val="0"/>
              </a:spcAft>
              <a:buNone/>
            </a:pPr>
            <a:r>
              <a:rPr b="1" lang="en-GB" sz="1200">
                <a:latin typeface="Andika"/>
                <a:ea typeface="Andika"/>
                <a:cs typeface="Andika"/>
                <a:sym typeface="Andika"/>
              </a:rPr>
              <a:t>Religious Education</a:t>
            </a:r>
            <a:endParaRPr b="1" sz="1200">
              <a:latin typeface="Andika"/>
              <a:ea typeface="Andika"/>
              <a:cs typeface="Andika"/>
              <a:sym typeface="Andika"/>
            </a:endParaRPr>
          </a:p>
          <a:p>
            <a:pPr indent="0" lvl="0" marL="0" rtl="0" algn="ctr">
              <a:spcBef>
                <a:spcPts val="0"/>
              </a:spcBef>
              <a:spcAft>
                <a:spcPts val="0"/>
              </a:spcAft>
              <a:buNone/>
            </a:pPr>
            <a:r>
              <a:rPr b="1" lang="en-GB" sz="1000">
                <a:latin typeface="Andika"/>
                <a:ea typeface="Andika"/>
                <a:cs typeface="Andika"/>
                <a:sym typeface="Andika"/>
              </a:rPr>
              <a:t>In RE, the children will consider the question;</a:t>
            </a:r>
            <a:endParaRPr b="1" sz="1000">
              <a:latin typeface="Andika"/>
              <a:ea typeface="Andika"/>
              <a:cs typeface="Andika"/>
              <a:sym typeface="Andika"/>
            </a:endParaRPr>
          </a:p>
          <a:p>
            <a:pPr indent="0" lvl="0" marL="0" rtl="0" algn="ctr">
              <a:lnSpc>
                <a:spcPct val="115000"/>
              </a:lnSpc>
              <a:spcBef>
                <a:spcPts val="0"/>
              </a:spcBef>
              <a:spcAft>
                <a:spcPts val="0"/>
              </a:spcAft>
              <a:buNone/>
            </a:pPr>
            <a:r>
              <a:rPr b="1" lang="en-GB" sz="1000">
                <a:solidFill>
                  <a:srgbClr val="212529"/>
                </a:solidFill>
                <a:latin typeface="Andika"/>
                <a:ea typeface="Andika"/>
                <a:cs typeface="Andika"/>
                <a:sym typeface="Andika"/>
              </a:rPr>
              <a:t>What motivates Humanists to lead good lives?</a:t>
            </a:r>
            <a:endParaRPr b="1" sz="1000">
              <a:solidFill>
                <a:srgbClr val="212529"/>
              </a:solidFill>
              <a:latin typeface="Andika"/>
              <a:ea typeface="Andika"/>
              <a:cs typeface="Andika"/>
              <a:sym typeface="Andika"/>
            </a:endParaRPr>
          </a:p>
          <a:p>
            <a:pPr indent="0" lvl="0" marL="0" rtl="0" algn="ctr">
              <a:spcBef>
                <a:spcPts val="1200"/>
              </a:spcBef>
              <a:spcAft>
                <a:spcPts val="0"/>
              </a:spcAft>
              <a:buNone/>
            </a:pPr>
            <a:r>
              <a:t/>
            </a:r>
            <a:endParaRPr b="1" sz="900">
              <a:latin typeface="Happy Monkey"/>
              <a:ea typeface="Happy Monkey"/>
              <a:cs typeface="Happy Monkey"/>
              <a:sym typeface="Happy Monkey"/>
            </a:endParaRPr>
          </a:p>
        </p:txBody>
      </p:sp>
      <p:pic>
        <p:nvPicPr>
          <p:cNvPr id="73" name="Google Shape;73;p14"/>
          <p:cNvPicPr preferRelativeResize="0"/>
          <p:nvPr/>
        </p:nvPicPr>
        <p:blipFill>
          <a:blip r:embed="rId4">
            <a:alphaModFix/>
          </a:blip>
          <a:stretch>
            <a:fillRect/>
          </a:stretch>
        </p:blipFill>
        <p:spPr>
          <a:xfrm>
            <a:off x="6854750" y="3863800"/>
            <a:ext cx="818975" cy="853253"/>
          </a:xfrm>
          <a:prstGeom prst="rect">
            <a:avLst/>
          </a:prstGeom>
          <a:noFill/>
          <a:ln cap="flat" cmpd="sng" w="19050">
            <a:solidFill>
              <a:schemeClr val="dk1"/>
            </a:solidFill>
            <a:prstDash val="solid"/>
            <a:round/>
            <a:headEnd len="sm" w="sm" type="none"/>
            <a:tailEnd len="sm" w="sm" type="none"/>
          </a:ln>
        </p:spPr>
      </p:pic>
      <p:sp>
        <p:nvSpPr>
          <p:cNvPr id="74" name="Google Shape;74;p14"/>
          <p:cNvSpPr txBox="1"/>
          <p:nvPr/>
        </p:nvSpPr>
        <p:spPr>
          <a:xfrm>
            <a:off x="6690652" y="4617350"/>
            <a:ext cx="1019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solidFill>
                  <a:schemeClr val="lt1"/>
                </a:solidFill>
                <a:latin typeface="Happy Monkey"/>
                <a:ea typeface="Happy Monkey"/>
                <a:cs typeface="Happy Monkey"/>
                <a:sym typeface="Happy Monkey"/>
              </a:rPr>
              <a:t>Mrs. </a:t>
            </a:r>
            <a:endParaRPr>
              <a:solidFill>
                <a:schemeClr val="lt1"/>
              </a:solidFill>
              <a:latin typeface="Happy Monkey"/>
              <a:ea typeface="Happy Monkey"/>
              <a:cs typeface="Happy Monkey"/>
              <a:sym typeface="Happy Monkey"/>
            </a:endParaRPr>
          </a:p>
          <a:p>
            <a:pPr indent="0" lvl="0" marL="0" rtl="0" algn="ctr">
              <a:spcBef>
                <a:spcPts val="0"/>
              </a:spcBef>
              <a:spcAft>
                <a:spcPts val="0"/>
              </a:spcAft>
              <a:buNone/>
            </a:pPr>
            <a:r>
              <a:rPr lang="en-GB">
                <a:solidFill>
                  <a:schemeClr val="lt1"/>
                </a:solidFill>
                <a:latin typeface="Happy Monkey"/>
                <a:ea typeface="Happy Monkey"/>
                <a:cs typeface="Happy Monkey"/>
                <a:sym typeface="Happy Monkey"/>
              </a:rPr>
              <a:t>Oswald</a:t>
            </a:r>
            <a:endParaRPr>
              <a:solidFill>
                <a:schemeClr val="lt1"/>
              </a:solidFill>
              <a:latin typeface="Happy Monkey"/>
              <a:ea typeface="Happy Monkey"/>
              <a:cs typeface="Happy Monkey"/>
              <a:sym typeface="Happy Monkey"/>
            </a:endParaRPr>
          </a:p>
        </p:txBody>
      </p:sp>
      <p:sp>
        <p:nvSpPr>
          <p:cNvPr id="75" name="Google Shape;75;p14"/>
          <p:cNvSpPr txBox="1"/>
          <p:nvPr/>
        </p:nvSpPr>
        <p:spPr>
          <a:xfrm>
            <a:off x="7746638" y="4617350"/>
            <a:ext cx="9645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solidFill>
                  <a:schemeClr val="lt1"/>
                </a:solidFill>
                <a:latin typeface="Happy Monkey"/>
                <a:ea typeface="Happy Monkey"/>
                <a:cs typeface="Happy Monkey"/>
                <a:sym typeface="Happy Monkey"/>
              </a:rPr>
              <a:t>Mr. Kitney</a:t>
            </a:r>
            <a:endParaRPr>
              <a:solidFill>
                <a:schemeClr val="lt1"/>
              </a:solidFill>
              <a:latin typeface="Happy Monkey"/>
              <a:ea typeface="Happy Monkey"/>
              <a:cs typeface="Happy Monkey"/>
              <a:sym typeface="Happy Monkey"/>
            </a:endParaRPr>
          </a:p>
        </p:txBody>
      </p:sp>
      <p:sp>
        <p:nvSpPr>
          <p:cNvPr id="76" name="Google Shape;76;p14"/>
          <p:cNvSpPr txBox="1"/>
          <p:nvPr/>
        </p:nvSpPr>
        <p:spPr>
          <a:xfrm>
            <a:off x="2494350" y="120300"/>
            <a:ext cx="3808500" cy="1108200"/>
          </a:xfrm>
          <a:prstGeom prst="rect">
            <a:avLst/>
          </a:prstGeom>
          <a:gradFill>
            <a:gsLst>
              <a:gs pos="0">
                <a:srgbClr val="FFF6DB"/>
              </a:gs>
              <a:gs pos="100000">
                <a:srgbClr val="FAD25C"/>
              </a:gs>
            </a:gsLst>
            <a:path path="circle">
              <a:fillToRect b="50%" l="50%" r="50%" t="50%"/>
            </a:path>
            <a:tileRect/>
          </a:gra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GB" sz="2000">
                <a:solidFill>
                  <a:schemeClr val="dk1"/>
                </a:solidFill>
                <a:latin typeface="Andika"/>
                <a:ea typeface="Andika"/>
                <a:cs typeface="Andika"/>
                <a:sym typeface="Andika"/>
              </a:rPr>
              <a:t>Term Six</a:t>
            </a:r>
            <a:endParaRPr b="1" sz="2000">
              <a:solidFill>
                <a:schemeClr val="dk1"/>
              </a:solidFill>
              <a:latin typeface="Andika"/>
              <a:ea typeface="Andika"/>
              <a:cs typeface="Andika"/>
              <a:sym typeface="Andika"/>
            </a:endParaRPr>
          </a:p>
          <a:p>
            <a:pPr indent="0" lvl="0" marL="0" rtl="0" algn="ctr">
              <a:spcBef>
                <a:spcPts val="0"/>
              </a:spcBef>
              <a:spcAft>
                <a:spcPts val="0"/>
              </a:spcAft>
              <a:buClr>
                <a:schemeClr val="dk1"/>
              </a:buClr>
              <a:buSzPts val="1100"/>
              <a:buFont typeface="Arial"/>
              <a:buNone/>
            </a:pPr>
            <a:r>
              <a:rPr b="1" lang="en-GB" sz="2000">
                <a:solidFill>
                  <a:schemeClr val="dk1"/>
                </a:solidFill>
                <a:latin typeface="Andika"/>
                <a:ea typeface="Andika"/>
                <a:cs typeface="Andika"/>
                <a:sym typeface="Andika"/>
              </a:rPr>
              <a:t>Year 3</a:t>
            </a:r>
            <a:endParaRPr b="1" sz="2000">
              <a:solidFill>
                <a:schemeClr val="dk1"/>
              </a:solidFill>
              <a:latin typeface="Andika"/>
              <a:ea typeface="Andika"/>
              <a:cs typeface="Andika"/>
              <a:sym typeface="Andika"/>
            </a:endParaRPr>
          </a:p>
          <a:p>
            <a:pPr indent="0" lvl="0" marL="0" rtl="0" algn="ctr">
              <a:spcBef>
                <a:spcPts val="0"/>
              </a:spcBef>
              <a:spcAft>
                <a:spcPts val="0"/>
              </a:spcAft>
              <a:buClr>
                <a:schemeClr val="dk1"/>
              </a:buClr>
              <a:buSzPts val="1100"/>
              <a:buFont typeface="Arial"/>
              <a:buNone/>
            </a:pPr>
            <a:r>
              <a:rPr b="1" lang="en-GB" sz="2000">
                <a:solidFill>
                  <a:schemeClr val="dk1"/>
                </a:solidFill>
                <a:latin typeface="Andika"/>
                <a:ea typeface="Andika"/>
                <a:cs typeface="Andika"/>
                <a:sym typeface="Andika"/>
              </a:rPr>
              <a:t>Emperors and Empires!</a:t>
            </a:r>
            <a:endParaRPr b="1" sz="2000">
              <a:solidFill>
                <a:schemeClr val="dk1"/>
              </a:solidFill>
              <a:latin typeface="Andika"/>
              <a:ea typeface="Andika"/>
              <a:cs typeface="Andika"/>
              <a:sym typeface="Andika"/>
            </a:endParaRPr>
          </a:p>
        </p:txBody>
      </p:sp>
      <p:sp>
        <p:nvSpPr>
          <p:cNvPr id="77" name="Google Shape;77;p14"/>
          <p:cNvSpPr/>
          <p:nvPr/>
        </p:nvSpPr>
        <p:spPr>
          <a:xfrm>
            <a:off x="2596950" y="4085400"/>
            <a:ext cx="3655500" cy="964500"/>
          </a:xfrm>
          <a:prstGeom prst="roundRect">
            <a:avLst>
              <a:gd fmla="val 16667" name="adj"/>
            </a:avLst>
          </a:prstGeom>
          <a:gradFill>
            <a:gsLst>
              <a:gs pos="0">
                <a:srgbClr val="FFF6DB"/>
              </a:gs>
              <a:gs pos="100000">
                <a:srgbClr val="FAD25C"/>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300">
                <a:latin typeface="Andika"/>
                <a:ea typeface="Andika"/>
                <a:cs typeface="Andika"/>
                <a:sym typeface="Andika"/>
              </a:rPr>
              <a:t>Art and Design Technology</a:t>
            </a:r>
            <a:endParaRPr b="1" sz="1300">
              <a:latin typeface="Andika"/>
              <a:ea typeface="Andika"/>
              <a:cs typeface="Andika"/>
              <a:sym typeface="Andika"/>
            </a:endParaRPr>
          </a:p>
          <a:p>
            <a:pPr indent="0" lvl="0" marL="0" rtl="0" algn="ctr">
              <a:spcBef>
                <a:spcPts val="0"/>
              </a:spcBef>
              <a:spcAft>
                <a:spcPts val="0"/>
              </a:spcAft>
              <a:buNone/>
            </a:pPr>
            <a:r>
              <a:rPr b="1" lang="en-GB" sz="1000">
                <a:solidFill>
                  <a:srgbClr val="222222"/>
                </a:solidFill>
                <a:latin typeface="Andika"/>
                <a:ea typeface="Andika"/>
                <a:cs typeface="Andika"/>
                <a:sym typeface="Andika"/>
              </a:rPr>
              <a:t>Over Term 6, the children will learn about sculpture in. We will base our clay sculptures on our RE focus of Humanism. Then use our painting skills &amp; knowledge to paint our clay sculptures!</a:t>
            </a:r>
            <a:endParaRPr b="1" sz="1300">
              <a:latin typeface="Andika"/>
              <a:ea typeface="Andika"/>
              <a:cs typeface="Andika"/>
              <a:sym typeface="Andika"/>
            </a:endParaRPr>
          </a:p>
        </p:txBody>
      </p:sp>
      <p:sp>
        <p:nvSpPr>
          <p:cNvPr id="78" name="Google Shape;78;p14"/>
          <p:cNvSpPr/>
          <p:nvPr/>
        </p:nvSpPr>
        <p:spPr>
          <a:xfrm>
            <a:off x="164500" y="2106425"/>
            <a:ext cx="2128500" cy="1050600"/>
          </a:xfrm>
          <a:prstGeom prst="roundRect">
            <a:avLst>
              <a:gd fmla="val 16667" name="adj"/>
            </a:avLst>
          </a:prstGeom>
          <a:gradFill>
            <a:gsLst>
              <a:gs pos="0">
                <a:srgbClr val="FFF6DB"/>
              </a:gs>
              <a:gs pos="100000">
                <a:srgbClr val="FAD15C"/>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300">
                <a:solidFill>
                  <a:srgbClr val="222222"/>
                </a:solidFill>
                <a:latin typeface="Andika"/>
                <a:ea typeface="Andika"/>
                <a:cs typeface="Andika"/>
                <a:sym typeface="Andika"/>
              </a:rPr>
              <a:t>Computing </a:t>
            </a:r>
            <a:endParaRPr b="1" sz="1300">
              <a:solidFill>
                <a:srgbClr val="222222"/>
              </a:solidFill>
              <a:latin typeface="Andika"/>
              <a:ea typeface="Andika"/>
              <a:cs typeface="Andika"/>
              <a:sym typeface="Andika"/>
            </a:endParaRPr>
          </a:p>
          <a:p>
            <a:pPr indent="0" lvl="0" marL="0" rtl="0" algn="ctr">
              <a:spcBef>
                <a:spcPts val="0"/>
              </a:spcBef>
              <a:spcAft>
                <a:spcPts val="0"/>
              </a:spcAft>
              <a:buNone/>
            </a:pPr>
            <a:r>
              <a:rPr b="1" lang="en-GB" sz="1000">
                <a:solidFill>
                  <a:srgbClr val="222222"/>
                </a:solidFill>
                <a:latin typeface="Andika"/>
                <a:ea typeface="Andika"/>
                <a:cs typeface="Andika"/>
                <a:sym typeface="Andika"/>
              </a:rPr>
              <a:t>Our focus for Term Six, will be to develop an understanding of iM</a:t>
            </a:r>
            <a:r>
              <a:rPr b="1" lang="en-GB" sz="1000">
                <a:solidFill>
                  <a:srgbClr val="222222"/>
                </a:solidFill>
                <a:latin typeface="Andika"/>
                <a:ea typeface="Andika"/>
                <a:cs typeface="Andika"/>
                <a:sym typeface="Andika"/>
              </a:rPr>
              <a:t>edia</a:t>
            </a:r>
            <a:r>
              <a:rPr b="1" lang="en-GB" sz="1000">
                <a:solidFill>
                  <a:srgbClr val="222222"/>
                </a:solidFill>
                <a:latin typeface="Andika"/>
                <a:ea typeface="Andika"/>
                <a:cs typeface="Andika"/>
                <a:sym typeface="Andika"/>
              </a:rPr>
              <a:t> and photography.</a:t>
            </a:r>
            <a:endParaRPr b="1" sz="1000">
              <a:solidFill>
                <a:srgbClr val="222222"/>
              </a:solidFill>
              <a:latin typeface="Andika"/>
              <a:ea typeface="Andika"/>
              <a:cs typeface="Andika"/>
              <a:sym typeface="Andika"/>
            </a:endParaRPr>
          </a:p>
        </p:txBody>
      </p:sp>
      <p:pic>
        <p:nvPicPr>
          <p:cNvPr id="79" name="Google Shape;79;p14"/>
          <p:cNvPicPr preferRelativeResize="0"/>
          <p:nvPr/>
        </p:nvPicPr>
        <p:blipFill rotWithShape="1">
          <a:blip r:embed="rId5">
            <a:alphaModFix/>
          </a:blip>
          <a:srcRect b="16663" l="6846" r="8530" t="16710"/>
          <a:stretch/>
        </p:blipFill>
        <p:spPr>
          <a:xfrm>
            <a:off x="7867450" y="3863800"/>
            <a:ext cx="610525" cy="853250"/>
          </a:xfrm>
          <a:prstGeom prst="rect">
            <a:avLst/>
          </a:prstGeom>
          <a:noFill/>
          <a:ln>
            <a:noFill/>
          </a:ln>
        </p:spPr>
      </p:pic>
      <p:sp>
        <p:nvSpPr>
          <p:cNvPr id="80" name="Google Shape;80;p14"/>
          <p:cNvSpPr/>
          <p:nvPr/>
        </p:nvSpPr>
        <p:spPr>
          <a:xfrm>
            <a:off x="6379700" y="128650"/>
            <a:ext cx="2642400" cy="1170300"/>
          </a:xfrm>
          <a:prstGeom prst="roundRect">
            <a:avLst>
              <a:gd fmla="val 16667" name="adj"/>
            </a:avLst>
          </a:prstGeom>
          <a:gradFill>
            <a:gsLst>
              <a:gs pos="0">
                <a:srgbClr val="F5D0D0"/>
              </a:gs>
              <a:gs pos="100000">
                <a:srgbClr val="D96868"/>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300">
                <a:solidFill>
                  <a:srgbClr val="222222"/>
                </a:solidFill>
                <a:latin typeface="Andika"/>
                <a:ea typeface="Andika"/>
                <a:cs typeface="Andika"/>
                <a:sym typeface="Andika"/>
              </a:rPr>
              <a:t>Physical Education </a:t>
            </a:r>
            <a:endParaRPr b="1" sz="1300">
              <a:solidFill>
                <a:srgbClr val="222222"/>
              </a:solidFill>
              <a:latin typeface="Andika"/>
              <a:ea typeface="Andika"/>
              <a:cs typeface="Andika"/>
              <a:sym typeface="Andika"/>
            </a:endParaRPr>
          </a:p>
          <a:p>
            <a:pPr indent="0" lvl="0" marL="0" rtl="0" algn="ctr">
              <a:spcBef>
                <a:spcPts val="0"/>
              </a:spcBef>
              <a:spcAft>
                <a:spcPts val="0"/>
              </a:spcAft>
              <a:buNone/>
            </a:pPr>
            <a:r>
              <a:rPr b="1" lang="en-GB" sz="900">
                <a:solidFill>
                  <a:srgbClr val="222222"/>
                </a:solidFill>
                <a:latin typeface="Andika"/>
                <a:ea typeface="Andika"/>
                <a:cs typeface="Andika"/>
                <a:sym typeface="Andika"/>
              </a:rPr>
              <a:t>Over Term 6, the children will be developing their skills in relation to striking and fielding.</a:t>
            </a:r>
            <a:endParaRPr b="1" sz="900">
              <a:solidFill>
                <a:srgbClr val="222222"/>
              </a:solidFill>
              <a:latin typeface="Andika"/>
              <a:ea typeface="Andika"/>
              <a:cs typeface="Andika"/>
              <a:sym typeface="Andika"/>
            </a:endParaRPr>
          </a:p>
          <a:p>
            <a:pPr indent="0" lvl="0" marL="0" rtl="0" algn="ctr">
              <a:spcBef>
                <a:spcPts val="0"/>
              </a:spcBef>
              <a:spcAft>
                <a:spcPts val="0"/>
              </a:spcAft>
              <a:buNone/>
            </a:pPr>
            <a:r>
              <a:rPr b="1" lang="en-GB" sz="900">
                <a:solidFill>
                  <a:srgbClr val="222222"/>
                </a:solidFill>
                <a:latin typeface="Andika"/>
                <a:ea typeface="Andika"/>
                <a:cs typeface="Andika"/>
                <a:sym typeface="Andika"/>
              </a:rPr>
              <a:t>They will </a:t>
            </a:r>
            <a:r>
              <a:rPr b="1" lang="en-GB" sz="900">
                <a:solidFill>
                  <a:srgbClr val="222222"/>
                </a:solidFill>
                <a:latin typeface="Andika"/>
                <a:ea typeface="Andika"/>
                <a:cs typeface="Andika"/>
                <a:sym typeface="Andika"/>
              </a:rPr>
              <a:t>also</a:t>
            </a:r>
            <a:r>
              <a:rPr b="1" lang="en-GB" sz="900">
                <a:solidFill>
                  <a:srgbClr val="222222"/>
                </a:solidFill>
                <a:latin typeface="Andika"/>
                <a:ea typeface="Andika"/>
                <a:cs typeface="Andika"/>
                <a:sym typeface="Andika"/>
              </a:rPr>
              <a:t>, develop the cog of their Real PE, with a focus upon agility.</a:t>
            </a:r>
            <a:endParaRPr b="1" sz="900">
              <a:solidFill>
                <a:srgbClr val="222222"/>
              </a:solidFill>
              <a:latin typeface="Andika"/>
              <a:ea typeface="Andika"/>
              <a:cs typeface="Andika"/>
              <a:sym typeface="Andik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