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5143500" cx="9144000"/>
  <p:notesSz cx="6858000" cy="9144000"/>
  <p:embeddedFontLst>
    <p:embeddedFont>
      <p:font typeface="Patrick Hand"/>
      <p:regular r:id="rId8"/>
    </p:embeddedFont>
    <p:embeddedFont>
      <p:font typeface="Oswald"/>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Oswald-bold.fntdata"/><Relationship Id="rId9"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PatrickHan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7b7ff8fa3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7b7ff8fa3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6165" y="0"/>
            <a:ext cx="9131672" cy="5143501"/>
          </a:xfrm>
          <a:prstGeom prst="rect">
            <a:avLst/>
          </a:prstGeom>
          <a:noFill/>
          <a:ln>
            <a:noFill/>
          </a:ln>
        </p:spPr>
      </p:pic>
      <p:sp>
        <p:nvSpPr>
          <p:cNvPr id="55" name="Google Shape;55;p13"/>
          <p:cNvSpPr txBox="1"/>
          <p:nvPr/>
        </p:nvSpPr>
        <p:spPr>
          <a:xfrm>
            <a:off x="3153150" y="58925"/>
            <a:ext cx="2837700" cy="923400"/>
          </a:xfrm>
          <a:prstGeom prst="rect">
            <a:avLst/>
          </a:prstGeom>
          <a:gradFill>
            <a:gsLst>
              <a:gs pos="0">
                <a:srgbClr val="FFFFFF"/>
              </a:gs>
              <a:gs pos="100000">
                <a:srgbClr val="B3B3B3"/>
              </a:gs>
            </a:gsLst>
            <a:path path="circle">
              <a:fillToRect b="50%" l="50%" r="50%" t="50%"/>
            </a:path>
            <a:tileRect/>
          </a:gra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000000"/>
                </a:solidFill>
                <a:latin typeface="Comic Sans MS"/>
                <a:ea typeface="Comic Sans MS"/>
                <a:cs typeface="Comic Sans MS"/>
                <a:sym typeface="Comic Sans MS"/>
              </a:rPr>
              <a:t>Term </a:t>
            </a:r>
            <a:r>
              <a:rPr b="1" lang="en-GB" sz="1600">
                <a:latin typeface="Comic Sans MS"/>
                <a:ea typeface="Comic Sans MS"/>
                <a:cs typeface="Comic Sans MS"/>
                <a:sym typeface="Comic Sans MS"/>
              </a:rPr>
              <a:t>Six</a:t>
            </a:r>
            <a:endParaRPr b="1" sz="1600">
              <a:solidFill>
                <a:srgbClr val="000000"/>
              </a:solidFill>
              <a:latin typeface="Comic Sans MS"/>
              <a:ea typeface="Comic Sans MS"/>
              <a:cs typeface="Comic Sans MS"/>
              <a:sym typeface="Comic Sans MS"/>
            </a:endParaRPr>
          </a:p>
          <a:p>
            <a:pPr indent="0" lvl="0" marL="0" rtl="0" algn="ctr">
              <a:spcBef>
                <a:spcPts val="0"/>
              </a:spcBef>
              <a:spcAft>
                <a:spcPts val="0"/>
              </a:spcAft>
              <a:buNone/>
            </a:pPr>
            <a:r>
              <a:rPr b="1" lang="en-GB" sz="1600">
                <a:solidFill>
                  <a:srgbClr val="000000"/>
                </a:solidFill>
                <a:latin typeface="Comic Sans MS"/>
                <a:ea typeface="Comic Sans MS"/>
                <a:cs typeface="Comic Sans MS"/>
                <a:sym typeface="Comic Sans MS"/>
              </a:rPr>
              <a:t>Year </a:t>
            </a:r>
            <a:r>
              <a:rPr b="1" lang="en-GB" sz="1600">
                <a:latin typeface="Comic Sans MS"/>
                <a:ea typeface="Comic Sans MS"/>
                <a:cs typeface="Comic Sans MS"/>
                <a:sym typeface="Comic Sans MS"/>
              </a:rPr>
              <a:t>4</a:t>
            </a:r>
            <a:endParaRPr b="1" sz="1600">
              <a:solidFill>
                <a:srgbClr val="000000"/>
              </a:solidFill>
              <a:latin typeface="Comic Sans MS"/>
              <a:ea typeface="Comic Sans MS"/>
              <a:cs typeface="Comic Sans MS"/>
              <a:sym typeface="Comic Sans MS"/>
            </a:endParaRPr>
          </a:p>
          <a:p>
            <a:pPr indent="0" lvl="0" marL="0" rtl="0" algn="ctr">
              <a:spcBef>
                <a:spcPts val="0"/>
              </a:spcBef>
              <a:spcAft>
                <a:spcPts val="0"/>
              </a:spcAft>
              <a:buNone/>
            </a:pPr>
            <a:r>
              <a:rPr b="1" lang="en-GB" sz="1600">
                <a:latin typeface="Comic Sans MS"/>
                <a:ea typeface="Comic Sans MS"/>
                <a:cs typeface="Comic Sans MS"/>
                <a:sym typeface="Comic Sans MS"/>
              </a:rPr>
              <a:t>Ancient Civilizations!</a:t>
            </a:r>
            <a:endParaRPr b="1" sz="100">
              <a:latin typeface="Comic Sans MS"/>
              <a:ea typeface="Comic Sans MS"/>
              <a:cs typeface="Comic Sans MS"/>
              <a:sym typeface="Comic Sans MS"/>
            </a:endParaRPr>
          </a:p>
        </p:txBody>
      </p:sp>
      <p:sp>
        <p:nvSpPr>
          <p:cNvPr id="56" name="Google Shape;56;p13"/>
          <p:cNvSpPr/>
          <p:nvPr/>
        </p:nvSpPr>
        <p:spPr>
          <a:xfrm>
            <a:off x="94000" y="120425"/>
            <a:ext cx="2361900" cy="1987800"/>
          </a:xfrm>
          <a:prstGeom prst="roundRect">
            <a:avLst>
              <a:gd fmla="val 16667" name="adj"/>
            </a:avLst>
          </a:prstGeom>
          <a:gradFill>
            <a:gsLst>
              <a:gs pos="0">
                <a:srgbClr val="D4E5F5"/>
              </a:gs>
              <a:gs pos="100000">
                <a:srgbClr val="70A4D5"/>
              </a:gs>
            </a:gsLst>
            <a:path path="circle">
              <a:fillToRect b="50%" l="50%" r="50%" t="50%"/>
            </a:path>
            <a:tileRect/>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Comic Sans MS"/>
                <a:ea typeface="Comic Sans MS"/>
                <a:cs typeface="Comic Sans MS"/>
                <a:sym typeface="Comic Sans MS"/>
              </a:rPr>
              <a:t>English</a:t>
            </a:r>
            <a:endParaRPr sz="1300">
              <a:solidFill>
                <a:schemeClr val="dk1"/>
              </a:solidFill>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lang="en-GB" sz="1500">
                <a:solidFill>
                  <a:schemeClr val="dk1"/>
                </a:solidFill>
                <a:latin typeface="Patrick Hand"/>
                <a:ea typeface="Patrick Hand"/>
                <a:cs typeface="Patrick Hand"/>
                <a:sym typeface="Patrick Hand"/>
              </a:rPr>
              <a:t>Throughout term 6, we will be writing our own poems based on different </a:t>
            </a:r>
            <a:r>
              <a:rPr lang="en-GB" sz="1500">
                <a:solidFill>
                  <a:schemeClr val="dk1"/>
                </a:solidFill>
                <a:latin typeface="Patrick Hand"/>
                <a:ea typeface="Patrick Hand"/>
                <a:cs typeface="Patrick Hand"/>
                <a:sym typeface="Patrick Hand"/>
              </a:rPr>
              <a:t>cultures</a:t>
            </a:r>
            <a:r>
              <a:rPr lang="en-GB" sz="1500">
                <a:solidFill>
                  <a:schemeClr val="dk1"/>
                </a:solidFill>
                <a:latin typeface="Patrick Hand"/>
                <a:ea typeface="Patrick Hand"/>
                <a:cs typeface="Patrick Hand"/>
                <a:sym typeface="Patrick Hand"/>
              </a:rPr>
              <a:t>, writing our own set of </a:t>
            </a:r>
            <a:r>
              <a:rPr lang="en-GB" sz="1500">
                <a:solidFill>
                  <a:schemeClr val="dk1"/>
                </a:solidFill>
                <a:latin typeface="Patrick Hand"/>
                <a:ea typeface="Patrick Hand"/>
                <a:cs typeface="Patrick Hand"/>
                <a:sym typeface="Patrick Hand"/>
              </a:rPr>
              <a:t>instructions</a:t>
            </a:r>
            <a:r>
              <a:rPr lang="en-GB" sz="1500">
                <a:solidFill>
                  <a:schemeClr val="dk1"/>
                </a:solidFill>
                <a:latin typeface="Patrick Hand"/>
                <a:ea typeface="Patrick Hand"/>
                <a:cs typeface="Patrick Hand"/>
                <a:sym typeface="Patrick Hand"/>
              </a:rPr>
              <a:t>, as well as developing our </a:t>
            </a:r>
            <a:r>
              <a:rPr lang="en-GB" sz="1500">
                <a:solidFill>
                  <a:schemeClr val="dk1"/>
                </a:solidFill>
                <a:latin typeface="Patrick Hand"/>
                <a:ea typeface="Patrick Hand"/>
                <a:cs typeface="Patrick Hand"/>
                <a:sym typeface="Patrick Hand"/>
              </a:rPr>
              <a:t>descriptive</a:t>
            </a:r>
            <a:r>
              <a:rPr lang="en-GB" sz="1500">
                <a:solidFill>
                  <a:schemeClr val="dk1"/>
                </a:solidFill>
                <a:latin typeface="Patrick Hand"/>
                <a:ea typeface="Patrick Hand"/>
                <a:cs typeface="Patrick Hand"/>
                <a:sym typeface="Patrick Hand"/>
              </a:rPr>
              <a:t> writing. </a:t>
            </a:r>
            <a:endParaRPr sz="1500">
              <a:latin typeface="Oswald"/>
              <a:ea typeface="Oswald"/>
              <a:cs typeface="Oswald"/>
              <a:sym typeface="Oswald"/>
            </a:endParaRPr>
          </a:p>
        </p:txBody>
      </p:sp>
      <p:sp>
        <p:nvSpPr>
          <p:cNvPr id="57" name="Google Shape;57;p13"/>
          <p:cNvSpPr/>
          <p:nvPr/>
        </p:nvSpPr>
        <p:spPr>
          <a:xfrm>
            <a:off x="109800" y="2357250"/>
            <a:ext cx="2420100" cy="2673300"/>
          </a:xfrm>
          <a:prstGeom prst="roundRect">
            <a:avLst>
              <a:gd fmla="val 16184" name="adj"/>
            </a:avLst>
          </a:prstGeom>
          <a:gradFill>
            <a:gsLst>
              <a:gs pos="0">
                <a:srgbClr val="FFF6DB"/>
              </a:gs>
              <a:gs pos="100000">
                <a:srgbClr val="FAD25C"/>
              </a:gs>
            </a:gsLst>
            <a:path path="circle">
              <a:fillToRect b="50%" l="50%" r="50%" t="50%"/>
            </a:path>
            <a:tileRect/>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sz="800">
              <a:solidFill>
                <a:schemeClr val="dk1"/>
              </a:solidFill>
              <a:latin typeface="Patrick Hand"/>
              <a:ea typeface="Patrick Hand"/>
              <a:cs typeface="Patrick Hand"/>
              <a:sym typeface="Patrick Hand"/>
            </a:endParaRPr>
          </a:p>
          <a:p>
            <a:pPr indent="0" lvl="0" marL="0" marR="0" rtl="0" algn="ctr">
              <a:spcBef>
                <a:spcPts val="0"/>
              </a:spcBef>
              <a:spcAft>
                <a:spcPts val="0"/>
              </a:spcAft>
              <a:buClr>
                <a:schemeClr val="dk1"/>
              </a:buClr>
              <a:buSzPts val="1100"/>
              <a:buFont typeface="Arial"/>
              <a:buNone/>
            </a:pPr>
            <a:r>
              <a:rPr b="1" lang="en-GB">
                <a:solidFill>
                  <a:schemeClr val="dk1"/>
                </a:solidFill>
                <a:latin typeface="Comic Sans MS"/>
                <a:ea typeface="Comic Sans MS"/>
                <a:cs typeface="Comic Sans MS"/>
                <a:sym typeface="Comic Sans MS"/>
              </a:rPr>
              <a:t>Maths</a:t>
            </a:r>
            <a:endParaRPr b="1">
              <a:solidFill>
                <a:schemeClr val="dk1"/>
              </a:solidFill>
              <a:latin typeface="Comic Sans MS"/>
              <a:ea typeface="Comic Sans MS"/>
              <a:cs typeface="Comic Sans MS"/>
              <a:sym typeface="Comic Sans MS"/>
            </a:endParaRPr>
          </a:p>
          <a:p>
            <a:pPr indent="0" lvl="0" marL="0" marR="0" rtl="0" algn="ctr">
              <a:spcBef>
                <a:spcPts val="0"/>
              </a:spcBef>
              <a:spcAft>
                <a:spcPts val="0"/>
              </a:spcAft>
              <a:buClr>
                <a:schemeClr val="dk1"/>
              </a:buClr>
              <a:buSzPts val="1100"/>
              <a:buFont typeface="Arial"/>
              <a:buNone/>
            </a:pPr>
            <a:r>
              <a:rPr lang="en-GB" sz="1500">
                <a:solidFill>
                  <a:schemeClr val="dk1"/>
                </a:solidFill>
                <a:latin typeface="Patrick Hand"/>
                <a:ea typeface="Patrick Hand"/>
                <a:cs typeface="Patrick Hand"/>
                <a:sym typeface="Patrick Hand"/>
              </a:rPr>
              <a:t>Within term 6, we will be focusing on shape, statistics and </a:t>
            </a:r>
            <a:r>
              <a:rPr lang="en-GB" sz="1500">
                <a:solidFill>
                  <a:schemeClr val="dk1"/>
                </a:solidFill>
                <a:latin typeface="Patrick Hand"/>
                <a:ea typeface="Patrick Hand"/>
                <a:cs typeface="Patrick Hand"/>
                <a:sym typeface="Patrick Hand"/>
              </a:rPr>
              <a:t>position</a:t>
            </a:r>
            <a:r>
              <a:rPr lang="en-GB" sz="1500">
                <a:solidFill>
                  <a:schemeClr val="dk1"/>
                </a:solidFill>
                <a:latin typeface="Patrick Hand"/>
                <a:ea typeface="Patrick Hand"/>
                <a:cs typeface="Patrick Hand"/>
                <a:sym typeface="Patrick Hand"/>
              </a:rPr>
              <a:t> and </a:t>
            </a:r>
            <a:r>
              <a:rPr lang="en-GB" sz="1500">
                <a:solidFill>
                  <a:schemeClr val="dk1"/>
                </a:solidFill>
                <a:latin typeface="Patrick Hand"/>
                <a:ea typeface="Patrick Hand"/>
                <a:cs typeface="Patrick Hand"/>
                <a:sym typeface="Patrick Hand"/>
              </a:rPr>
              <a:t>direction</a:t>
            </a:r>
            <a:r>
              <a:rPr lang="en-GB" sz="1500">
                <a:solidFill>
                  <a:schemeClr val="dk1"/>
                </a:solidFill>
                <a:latin typeface="Patrick Hand"/>
                <a:ea typeface="Patrick Hand"/>
                <a:cs typeface="Patrick Hand"/>
                <a:sym typeface="Patrick Hand"/>
              </a:rPr>
              <a:t>. </a:t>
            </a:r>
            <a:endParaRPr sz="1500">
              <a:solidFill>
                <a:schemeClr val="dk1"/>
              </a:solidFill>
              <a:latin typeface="Patrick Hand"/>
              <a:ea typeface="Patrick Hand"/>
              <a:cs typeface="Patrick Hand"/>
              <a:sym typeface="Patrick Hand"/>
            </a:endParaRPr>
          </a:p>
          <a:p>
            <a:pPr indent="0" lvl="0" marL="0" marR="0" rtl="0" algn="ctr">
              <a:spcBef>
                <a:spcPts val="0"/>
              </a:spcBef>
              <a:spcAft>
                <a:spcPts val="0"/>
              </a:spcAft>
              <a:buClr>
                <a:schemeClr val="dk1"/>
              </a:buClr>
              <a:buSzPts val="1100"/>
              <a:buFont typeface="Arial"/>
              <a:buNone/>
            </a:pPr>
            <a:r>
              <a:rPr lang="en-GB" sz="1500">
                <a:solidFill>
                  <a:schemeClr val="dk1"/>
                </a:solidFill>
                <a:latin typeface="Patrick Hand"/>
                <a:ea typeface="Patrick Hand"/>
                <a:cs typeface="Patrick Hand"/>
                <a:sym typeface="Patrick Hand"/>
              </a:rPr>
              <a:t>Children will build upon their knowledge of shape as </a:t>
            </a:r>
            <a:r>
              <a:rPr lang="en-GB" sz="1500">
                <a:solidFill>
                  <a:schemeClr val="dk1"/>
                </a:solidFill>
                <a:latin typeface="Patrick Hand"/>
                <a:ea typeface="Patrick Hand"/>
                <a:cs typeface="Patrick Hand"/>
                <a:sym typeface="Patrick Hand"/>
              </a:rPr>
              <a:t>well as looking at lines of symmetry. We will explore the different ways data can be presented and give us information. </a:t>
            </a:r>
            <a:endParaRPr sz="1200">
              <a:solidFill>
                <a:schemeClr val="dk1"/>
              </a:solidFill>
              <a:latin typeface="Patrick Hand"/>
              <a:ea typeface="Patrick Hand"/>
              <a:cs typeface="Patrick Hand"/>
              <a:sym typeface="Patrick Hand"/>
            </a:endParaRPr>
          </a:p>
          <a:p>
            <a:pPr indent="0" lvl="0" marL="0" rtl="0" algn="ctr">
              <a:spcBef>
                <a:spcPts val="0"/>
              </a:spcBef>
              <a:spcAft>
                <a:spcPts val="0"/>
              </a:spcAft>
              <a:buClr>
                <a:schemeClr val="dk1"/>
              </a:buClr>
              <a:buSzPts val="1100"/>
              <a:buFont typeface="Arial"/>
              <a:buNone/>
            </a:pPr>
            <a:r>
              <a:t/>
            </a:r>
            <a:endParaRPr sz="700">
              <a:solidFill>
                <a:schemeClr val="dk1"/>
              </a:solidFill>
              <a:latin typeface="Patrick Hand"/>
              <a:ea typeface="Patrick Hand"/>
              <a:cs typeface="Patrick Hand"/>
              <a:sym typeface="Patrick Hand"/>
            </a:endParaRPr>
          </a:p>
        </p:txBody>
      </p:sp>
      <p:sp>
        <p:nvSpPr>
          <p:cNvPr id="58" name="Google Shape;58;p13"/>
          <p:cNvSpPr/>
          <p:nvPr/>
        </p:nvSpPr>
        <p:spPr>
          <a:xfrm>
            <a:off x="2646900" y="1078875"/>
            <a:ext cx="3942600" cy="1108200"/>
          </a:xfrm>
          <a:prstGeom prst="roundRect">
            <a:avLst>
              <a:gd fmla="val 16667" name="adj"/>
            </a:avLst>
          </a:prstGeom>
          <a:gradFill>
            <a:gsLst>
              <a:gs pos="0">
                <a:srgbClr val="DCECD5"/>
              </a:gs>
              <a:gs pos="100000">
                <a:srgbClr val="93BC81"/>
              </a:gs>
            </a:gsLst>
            <a:path path="circle">
              <a:fillToRect b="50%" l="50%" r="50%" t="50%"/>
            </a:path>
            <a:tileRect/>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1300" u="sng">
                <a:solidFill>
                  <a:srgbClr val="000000"/>
                </a:solidFill>
                <a:latin typeface="Comic Sans MS"/>
                <a:ea typeface="Comic Sans MS"/>
                <a:cs typeface="Comic Sans MS"/>
                <a:sym typeface="Comic Sans MS"/>
              </a:rPr>
              <a:t>Welcome </a:t>
            </a:r>
            <a:r>
              <a:rPr b="1" lang="en-GB" sz="1300" u="sng">
                <a:latin typeface="Comic Sans MS"/>
                <a:ea typeface="Comic Sans MS"/>
                <a:cs typeface="Comic Sans MS"/>
                <a:sym typeface="Comic Sans MS"/>
              </a:rPr>
              <a:t>back to Term 6!</a:t>
            </a:r>
            <a:endParaRPr b="1" sz="1300" u="sng">
              <a:latin typeface="Comic Sans MS"/>
              <a:ea typeface="Comic Sans MS"/>
              <a:cs typeface="Comic Sans MS"/>
              <a:sym typeface="Comic Sans MS"/>
            </a:endParaRPr>
          </a:p>
          <a:p>
            <a:pPr indent="0" lvl="0" marL="0" rtl="0" algn="ctr">
              <a:spcBef>
                <a:spcPts val="0"/>
              </a:spcBef>
              <a:spcAft>
                <a:spcPts val="0"/>
              </a:spcAft>
              <a:buClr>
                <a:srgbClr val="000000"/>
              </a:buClr>
              <a:buSzPts val="1100"/>
              <a:buFont typeface="Arial"/>
              <a:buNone/>
            </a:pPr>
            <a:r>
              <a:rPr lang="en-GB">
                <a:latin typeface="Patrick Hand"/>
                <a:ea typeface="Patrick Hand"/>
                <a:cs typeface="Patrick Hand"/>
                <a:sym typeface="Patrick Hand"/>
              </a:rPr>
              <a:t>We have another exciting term ahead of us!</a:t>
            </a:r>
            <a:endParaRPr>
              <a:latin typeface="Patrick Hand"/>
              <a:ea typeface="Patrick Hand"/>
              <a:cs typeface="Patrick Hand"/>
              <a:sym typeface="Patrick Hand"/>
            </a:endParaRPr>
          </a:p>
          <a:p>
            <a:pPr indent="0" lvl="0" marL="0" rtl="0" algn="ctr">
              <a:spcBef>
                <a:spcPts val="0"/>
              </a:spcBef>
              <a:spcAft>
                <a:spcPts val="0"/>
              </a:spcAft>
              <a:buClr>
                <a:srgbClr val="000000"/>
              </a:buClr>
              <a:buSzPts val="1100"/>
              <a:buFont typeface="Arial"/>
              <a:buNone/>
            </a:pPr>
            <a:r>
              <a:rPr lang="en-GB">
                <a:latin typeface="Patrick Hand"/>
                <a:ea typeface="Patrick Hand"/>
                <a:cs typeface="Patrick Hand"/>
                <a:sym typeface="Patrick Hand"/>
              </a:rPr>
              <a:t>If you have any questions, please speak to your child’s class teacher: </a:t>
            </a:r>
            <a:endParaRPr>
              <a:latin typeface="Patrick Hand"/>
              <a:ea typeface="Patrick Hand"/>
              <a:cs typeface="Patrick Hand"/>
              <a:sym typeface="Patrick Hand"/>
            </a:endParaRPr>
          </a:p>
          <a:p>
            <a:pPr indent="0" lvl="0" marL="0" rtl="0" algn="ctr">
              <a:spcBef>
                <a:spcPts val="0"/>
              </a:spcBef>
              <a:spcAft>
                <a:spcPts val="0"/>
              </a:spcAft>
              <a:buClr>
                <a:srgbClr val="000000"/>
              </a:buClr>
              <a:buSzPts val="1100"/>
              <a:buFont typeface="Arial"/>
              <a:buNone/>
            </a:pPr>
            <a:r>
              <a:rPr lang="en-GB">
                <a:latin typeface="Patrick Hand"/>
                <a:ea typeface="Patrick Hand"/>
                <a:cs typeface="Patrick Hand"/>
                <a:sym typeface="Patrick Hand"/>
              </a:rPr>
              <a:t>Miss Farrant &amp; Miss Waller</a:t>
            </a:r>
            <a:endParaRPr b="1" u="sng">
              <a:latin typeface="Patrick Hand"/>
              <a:ea typeface="Patrick Hand"/>
              <a:cs typeface="Patrick Hand"/>
              <a:sym typeface="Patrick Hand"/>
            </a:endParaRPr>
          </a:p>
        </p:txBody>
      </p:sp>
      <p:sp>
        <p:nvSpPr>
          <p:cNvPr id="59" name="Google Shape;59;p13"/>
          <p:cNvSpPr/>
          <p:nvPr/>
        </p:nvSpPr>
        <p:spPr>
          <a:xfrm>
            <a:off x="6780500" y="120425"/>
            <a:ext cx="2312100" cy="1987800"/>
          </a:xfrm>
          <a:prstGeom prst="roundRect">
            <a:avLst>
              <a:gd fmla="val 16667" name="adj"/>
            </a:avLst>
          </a:prstGeom>
          <a:gradFill>
            <a:gsLst>
              <a:gs pos="0">
                <a:srgbClr val="DBD4EB"/>
              </a:gs>
              <a:gs pos="100000">
                <a:srgbClr val="9180BB"/>
              </a:gs>
            </a:gsLst>
            <a:path path="circle">
              <a:fillToRect b="50%" l="50%" r="50%" t="50%"/>
            </a:path>
            <a:tileRect/>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latin typeface="Comic Sans MS"/>
                <a:ea typeface="Comic Sans MS"/>
                <a:cs typeface="Comic Sans MS"/>
                <a:sym typeface="Comic Sans MS"/>
              </a:rPr>
              <a:t>Science</a:t>
            </a:r>
            <a:endParaRPr b="1" sz="1500">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lang="en-GB">
                <a:latin typeface="Patrick Hand"/>
                <a:ea typeface="Patrick Hand"/>
                <a:cs typeface="Patrick Hand"/>
                <a:sym typeface="Patrick Hand"/>
              </a:rPr>
              <a:t>This term we will be continuing to study Electrical Circuits and Conductors.They construct simple series circuits and name their parts and functions, including switches, wires and cells.</a:t>
            </a:r>
            <a:endParaRPr>
              <a:latin typeface="Patrick Hand"/>
              <a:ea typeface="Patrick Hand"/>
              <a:cs typeface="Patrick Hand"/>
              <a:sym typeface="Patrick Hand"/>
            </a:endParaRPr>
          </a:p>
        </p:txBody>
      </p:sp>
      <p:sp>
        <p:nvSpPr>
          <p:cNvPr id="60" name="Google Shape;60;p13"/>
          <p:cNvSpPr/>
          <p:nvPr/>
        </p:nvSpPr>
        <p:spPr>
          <a:xfrm>
            <a:off x="2675950" y="2318063"/>
            <a:ext cx="4025700" cy="1062300"/>
          </a:xfrm>
          <a:prstGeom prst="roundRect">
            <a:avLst>
              <a:gd fmla="val 16667" name="adj"/>
            </a:avLst>
          </a:prstGeom>
          <a:gradFill>
            <a:gsLst>
              <a:gs pos="0">
                <a:srgbClr val="FDECDB"/>
              </a:gs>
              <a:gs pos="100000">
                <a:srgbClr val="F0A963"/>
              </a:gs>
            </a:gsLst>
            <a:path path="circle">
              <a:fillToRect b="50%" l="50%" r="50%" t="50%"/>
            </a:path>
            <a:tileRect/>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1300">
                <a:solidFill>
                  <a:srgbClr val="000000"/>
                </a:solidFill>
                <a:latin typeface="Comic Sans MS"/>
                <a:ea typeface="Comic Sans MS"/>
                <a:cs typeface="Comic Sans MS"/>
                <a:sym typeface="Comic Sans MS"/>
              </a:rPr>
              <a:t>P.E.</a:t>
            </a:r>
            <a:endParaRPr b="1" sz="1300">
              <a:solidFill>
                <a:srgbClr val="000000"/>
              </a:solidFill>
              <a:latin typeface="Comic Sans MS"/>
              <a:ea typeface="Comic Sans MS"/>
              <a:cs typeface="Comic Sans MS"/>
              <a:sym typeface="Comic Sans MS"/>
            </a:endParaRPr>
          </a:p>
          <a:p>
            <a:pPr indent="0" lvl="0" marL="0" rtl="0" algn="l">
              <a:spcBef>
                <a:spcPts val="0"/>
              </a:spcBef>
              <a:spcAft>
                <a:spcPts val="0"/>
              </a:spcAft>
              <a:buClr>
                <a:srgbClr val="000000"/>
              </a:buClr>
              <a:buSzPts val="1100"/>
              <a:buFont typeface="Arial"/>
              <a:buNone/>
            </a:pPr>
            <a:r>
              <a:rPr lang="en-GB" sz="1300">
                <a:latin typeface="Comic Sans MS"/>
                <a:ea typeface="Comic Sans MS"/>
                <a:cs typeface="Comic Sans MS"/>
                <a:sym typeface="Comic Sans MS"/>
              </a:rPr>
              <a:t>Starfish Class will have PE on Monday and Thursday.</a:t>
            </a:r>
            <a:endParaRPr sz="1300">
              <a:latin typeface="Comic Sans MS"/>
              <a:ea typeface="Comic Sans MS"/>
              <a:cs typeface="Comic Sans MS"/>
              <a:sym typeface="Comic Sans MS"/>
            </a:endParaRPr>
          </a:p>
          <a:p>
            <a:pPr indent="0" lvl="0" marL="0" rtl="0" algn="l">
              <a:spcBef>
                <a:spcPts val="0"/>
              </a:spcBef>
              <a:spcAft>
                <a:spcPts val="0"/>
              </a:spcAft>
              <a:buClr>
                <a:srgbClr val="000000"/>
              </a:buClr>
              <a:buSzPts val="1100"/>
              <a:buFont typeface="Arial"/>
              <a:buNone/>
            </a:pPr>
            <a:r>
              <a:rPr lang="en-GB" sz="1300">
                <a:latin typeface="Comic Sans MS"/>
                <a:ea typeface="Comic Sans MS"/>
                <a:cs typeface="Comic Sans MS"/>
                <a:sym typeface="Comic Sans MS"/>
              </a:rPr>
              <a:t>Otter Class will have PE on Tuesday and Thursday.</a:t>
            </a:r>
            <a:endParaRPr sz="2100">
              <a:solidFill>
                <a:srgbClr val="000000"/>
              </a:solidFill>
              <a:latin typeface="Patrick Hand"/>
              <a:ea typeface="Patrick Hand"/>
              <a:cs typeface="Patrick Hand"/>
              <a:sym typeface="Patrick Hand"/>
            </a:endParaRPr>
          </a:p>
        </p:txBody>
      </p:sp>
      <p:sp>
        <p:nvSpPr>
          <p:cNvPr id="61" name="Google Shape;61;p13"/>
          <p:cNvSpPr/>
          <p:nvPr/>
        </p:nvSpPr>
        <p:spPr>
          <a:xfrm>
            <a:off x="2675950" y="3440600"/>
            <a:ext cx="3958500" cy="1653000"/>
          </a:xfrm>
          <a:prstGeom prst="roundRect">
            <a:avLst>
              <a:gd fmla="val 16667" name="adj"/>
            </a:avLst>
          </a:prstGeom>
          <a:gradFill>
            <a:gsLst>
              <a:gs pos="0">
                <a:srgbClr val="D4E5F5"/>
              </a:gs>
              <a:gs pos="100000">
                <a:srgbClr val="70A4D5"/>
              </a:gs>
            </a:gsLst>
            <a:lin ang="540001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1500">
                <a:latin typeface="Comic Sans MS"/>
                <a:ea typeface="Comic Sans MS"/>
                <a:cs typeface="Comic Sans MS"/>
                <a:sym typeface="Comic Sans MS"/>
              </a:rPr>
              <a:t>History </a:t>
            </a:r>
            <a:endParaRPr b="1" sz="1500">
              <a:latin typeface="Comic Sans MS"/>
              <a:ea typeface="Comic Sans MS"/>
              <a:cs typeface="Comic Sans MS"/>
              <a:sym typeface="Comic Sans MS"/>
            </a:endParaRPr>
          </a:p>
          <a:p>
            <a:pPr indent="0" lvl="0" marL="0" rtl="0" algn="ctr">
              <a:spcBef>
                <a:spcPts val="0"/>
              </a:spcBef>
              <a:spcAft>
                <a:spcPts val="0"/>
              </a:spcAft>
              <a:buClr>
                <a:srgbClr val="000000"/>
              </a:buClr>
              <a:buSzPts val="1100"/>
              <a:buFont typeface="Arial"/>
              <a:buNone/>
            </a:pPr>
            <a:r>
              <a:rPr lang="en-GB" sz="1500">
                <a:latin typeface="Patrick Hand"/>
                <a:ea typeface="Patrick Hand"/>
                <a:cs typeface="Patrick Hand"/>
                <a:sym typeface="Patrick Hand"/>
              </a:rPr>
              <a:t>We are continuing our study on ancient civilisations and will learn about Ancient Egypt and the Indus Valley throughout term 6. We begin with our exciting enrichment day and will go on to look at the hierarchy, tombs and the role of a pharaoh within Ancient Egyptian times.</a:t>
            </a:r>
            <a:r>
              <a:rPr lang="en-GB">
                <a:latin typeface="Patrick Hand"/>
                <a:ea typeface="Patrick Hand"/>
                <a:cs typeface="Patrick Hand"/>
                <a:sym typeface="Patrick Hand"/>
              </a:rPr>
              <a:t> </a:t>
            </a:r>
            <a:endParaRPr sz="1500">
              <a:highlight>
                <a:srgbClr val="FFFF00"/>
              </a:highlight>
              <a:latin typeface="Patrick Hand"/>
              <a:ea typeface="Patrick Hand"/>
              <a:cs typeface="Patrick Hand"/>
              <a:sym typeface="Patrick Hand"/>
            </a:endParaRPr>
          </a:p>
        </p:txBody>
      </p:sp>
      <p:sp>
        <p:nvSpPr>
          <p:cNvPr id="62" name="Google Shape;62;p13"/>
          <p:cNvSpPr/>
          <p:nvPr/>
        </p:nvSpPr>
        <p:spPr>
          <a:xfrm>
            <a:off x="6780500" y="2270050"/>
            <a:ext cx="2361900" cy="2753400"/>
          </a:xfrm>
          <a:prstGeom prst="roundRect">
            <a:avLst>
              <a:gd fmla="val 16667" name="adj"/>
            </a:avLst>
          </a:prstGeom>
          <a:gradFill>
            <a:gsLst>
              <a:gs pos="0">
                <a:srgbClr val="DCECD5"/>
              </a:gs>
              <a:gs pos="100000">
                <a:srgbClr val="93BC81"/>
              </a:gs>
            </a:gsLst>
            <a:lin ang="5400012" scaled="0"/>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GB" sz="1200">
                <a:latin typeface="Comic Sans MS"/>
                <a:ea typeface="Comic Sans MS"/>
                <a:cs typeface="Comic Sans MS"/>
                <a:sym typeface="Comic Sans MS"/>
              </a:rPr>
              <a:t>  R</a:t>
            </a:r>
            <a:r>
              <a:rPr b="1" lang="en-GB" sz="1200">
                <a:solidFill>
                  <a:srgbClr val="000000"/>
                </a:solidFill>
                <a:latin typeface="Comic Sans MS"/>
                <a:ea typeface="Comic Sans MS"/>
                <a:cs typeface="Comic Sans MS"/>
                <a:sym typeface="Comic Sans MS"/>
              </a:rPr>
              <a:t>ecommended Reads</a:t>
            </a:r>
            <a:endParaRPr sz="1250" u="sng">
              <a:latin typeface="Comic Sans MS"/>
              <a:ea typeface="Comic Sans MS"/>
              <a:cs typeface="Comic Sans MS"/>
              <a:sym typeface="Comic Sans MS"/>
            </a:endParaRPr>
          </a:p>
          <a:p>
            <a:pPr indent="0" lvl="0" marL="0" rtl="0" algn="ctr">
              <a:spcBef>
                <a:spcPts val="0"/>
              </a:spcBef>
              <a:spcAft>
                <a:spcPts val="0"/>
              </a:spcAft>
              <a:buClr>
                <a:srgbClr val="000000"/>
              </a:buClr>
              <a:buSzPts val="1100"/>
              <a:buFont typeface="Arial"/>
              <a:buNone/>
            </a:pPr>
            <a:r>
              <a:t/>
            </a:r>
            <a:endParaRPr sz="1250">
              <a:latin typeface="Patrick Hand"/>
              <a:ea typeface="Patrick Hand"/>
              <a:cs typeface="Patrick Hand"/>
              <a:sym typeface="Patrick Hand"/>
            </a:endParaRPr>
          </a:p>
          <a:p>
            <a:pPr indent="0" lvl="0" marL="0" rtl="0" algn="ctr">
              <a:spcBef>
                <a:spcPts val="0"/>
              </a:spcBef>
              <a:spcAft>
                <a:spcPts val="0"/>
              </a:spcAft>
              <a:buClr>
                <a:srgbClr val="000000"/>
              </a:buClr>
              <a:buSzPts val="1100"/>
              <a:buFont typeface="Arial"/>
              <a:buNone/>
            </a:pPr>
            <a:r>
              <a:rPr lang="en-GB" sz="1250">
                <a:latin typeface="Patrick Hand"/>
                <a:ea typeface="Patrick Hand"/>
                <a:cs typeface="Patrick Hand"/>
                <a:sym typeface="Patrick Hand"/>
              </a:rPr>
              <a:t>Alex sparrow and the really big stink by Jennifer Killick.</a:t>
            </a:r>
            <a:endParaRPr sz="1250">
              <a:latin typeface="Patrick Hand"/>
              <a:ea typeface="Patrick Hand"/>
              <a:cs typeface="Patrick Hand"/>
              <a:sym typeface="Patrick Hand"/>
            </a:endParaRPr>
          </a:p>
          <a:p>
            <a:pPr indent="0" lvl="0" marL="0" rtl="0" algn="ctr">
              <a:spcBef>
                <a:spcPts val="0"/>
              </a:spcBef>
              <a:spcAft>
                <a:spcPts val="0"/>
              </a:spcAft>
              <a:buClr>
                <a:srgbClr val="000000"/>
              </a:buClr>
              <a:buSzPts val="1100"/>
              <a:buFont typeface="Arial"/>
              <a:buNone/>
            </a:pPr>
            <a:r>
              <a:t/>
            </a:r>
            <a:endParaRPr sz="1250">
              <a:latin typeface="Patrick Hand"/>
              <a:ea typeface="Patrick Hand"/>
              <a:cs typeface="Patrick Hand"/>
              <a:sym typeface="Patrick Hand"/>
            </a:endParaRPr>
          </a:p>
          <a:p>
            <a:pPr indent="0" lvl="0" marL="0" rtl="0" algn="ctr">
              <a:spcBef>
                <a:spcPts val="0"/>
              </a:spcBef>
              <a:spcAft>
                <a:spcPts val="0"/>
              </a:spcAft>
              <a:buClr>
                <a:srgbClr val="000000"/>
              </a:buClr>
              <a:buSzPts val="1100"/>
              <a:buFont typeface="Arial"/>
              <a:buNone/>
            </a:pPr>
            <a:r>
              <a:rPr lang="en-GB" sz="1250">
                <a:latin typeface="Patrick Hand"/>
                <a:ea typeface="Patrick Hand"/>
                <a:cs typeface="Patrick Hand"/>
                <a:sym typeface="Patrick Hand"/>
              </a:rPr>
              <a:t>The Breakfast Club Adventures: The Beast Beyond the Fence by Marcus Rashford</a:t>
            </a:r>
            <a:endParaRPr sz="1250">
              <a:latin typeface="Patrick Hand"/>
              <a:ea typeface="Patrick Hand"/>
              <a:cs typeface="Patrick Hand"/>
              <a:sym typeface="Patrick Hand"/>
            </a:endParaRPr>
          </a:p>
          <a:p>
            <a:pPr indent="0" lvl="0" marL="0" rtl="0" algn="ctr">
              <a:spcBef>
                <a:spcPts val="0"/>
              </a:spcBef>
              <a:spcAft>
                <a:spcPts val="0"/>
              </a:spcAft>
              <a:buClr>
                <a:srgbClr val="000000"/>
              </a:buClr>
              <a:buSzPts val="1100"/>
              <a:buFont typeface="Arial"/>
              <a:buNone/>
            </a:pPr>
            <a:r>
              <a:t/>
            </a:r>
            <a:endParaRPr sz="1250">
              <a:latin typeface="Patrick Hand"/>
              <a:ea typeface="Patrick Hand"/>
              <a:cs typeface="Patrick Hand"/>
              <a:sym typeface="Patrick Hand"/>
            </a:endParaRPr>
          </a:p>
          <a:p>
            <a:pPr indent="0" lvl="0" marL="0" rtl="0" algn="ctr">
              <a:spcBef>
                <a:spcPts val="0"/>
              </a:spcBef>
              <a:spcAft>
                <a:spcPts val="0"/>
              </a:spcAft>
              <a:buClr>
                <a:srgbClr val="000000"/>
              </a:buClr>
              <a:buSzPts val="1100"/>
              <a:buFont typeface="Arial"/>
              <a:buNone/>
            </a:pPr>
            <a:r>
              <a:rPr lang="en-GB" sz="1250">
                <a:latin typeface="Patrick Hand"/>
                <a:ea typeface="Patrick Hand"/>
                <a:cs typeface="Patrick Hand"/>
                <a:sym typeface="Patrick Hand"/>
              </a:rPr>
              <a:t>How To Train Your Parents by Pete Johnson</a:t>
            </a:r>
            <a:endParaRPr sz="1250">
              <a:latin typeface="Patrick Hand"/>
              <a:ea typeface="Patrick Hand"/>
              <a:cs typeface="Patrick Hand"/>
              <a:sym typeface="Patrick Hand"/>
            </a:endParaRPr>
          </a:p>
          <a:p>
            <a:pPr indent="0" lvl="0" marL="0" rtl="0" algn="ctr">
              <a:spcBef>
                <a:spcPts val="0"/>
              </a:spcBef>
              <a:spcAft>
                <a:spcPts val="0"/>
              </a:spcAft>
              <a:buClr>
                <a:srgbClr val="000000"/>
              </a:buClr>
              <a:buSzPts val="1100"/>
              <a:buFont typeface="Arial"/>
              <a:buNone/>
            </a:pPr>
            <a:r>
              <a:t/>
            </a:r>
            <a:endParaRPr sz="1250">
              <a:latin typeface="Patrick Hand"/>
              <a:ea typeface="Patrick Hand"/>
              <a:cs typeface="Patrick Hand"/>
              <a:sym typeface="Patrick Hand"/>
            </a:endParaRPr>
          </a:p>
          <a:p>
            <a:pPr indent="0" lvl="0" marL="0" rtl="0" algn="ctr">
              <a:spcBef>
                <a:spcPts val="0"/>
              </a:spcBef>
              <a:spcAft>
                <a:spcPts val="0"/>
              </a:spcAft>
              <a:buClr>
                <a:srgbClr val="000000"/>
              </a:buClr>
              <a:buSzPts val="1100"/>
              <a:buFont typeface="Arial"/>
              <a:buNone/>
            </a:pPr>
            <a:r>
              <a:rPr lang="en-GB" sz="1250">
                <a:latin typeface="Patrick Hand"/>
                <a:ea typeface="Patrick Hand"/>
                <a:cs typeface="Patrick Hand"/>
                <a:sym typeface="Patrick Hand"/>
              </a:rPr>
              <a:t>The Last Firefox by Lee Newbery</a:t>
            </a:r>
            <a:endParaRPr sz="1250">
              <a:latin typeface="Patrick Hand"/>
              <a:ea typeface="Patrick Hand"/>
              <a:cs typeface="Patrick Hand"/>
              <a:sym typeface="Patrick Ha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6165" y="0"/>
            <a:ext cx="9131672" cy="5143501"/>
          </a:xfrm>
          <a:prstGeom prst="rect">
            <a:avLst/>
          </a:prstGeom>
          <a:noFill/>
          <a:ln>
            <a:noFill/>
          </a:ln>
        </p:spPr>
      </p:pic>
      <p:sp>
        <p:nvSpPr>
          <p:cNvPr id="68" name="Google Shape;68;p14"/>
          <p:cNvSpPr/>
          <p:nvPr/>
        </p:nvSpPr>
        <p:spPr>
          <a:xfrm>
            <a:off x="60175" y="1228625"/>
            <a:ext cx="3677100" cy="1108200"/>
          </a:xfrm>
          <a:prstGeom prst="roundRect">
            <a:avLst>
              <a:gd fmla="val 16667" name="adj"/>
            </a:avLst>
          </a:prstGeom>
          <a:gradFill>
            <a:gsLst>
              <a:gs pos="0">
                <a:srgbClr val="D4E5F5"/>
              </a:gs>
              <a:gs pos="100000">
                <a:srgbClr val="70A4D5"/>
              </a:gs>
            </a:gsLst>
            <a:path path="circle">
              <a:fillToRect b="50%" l="50%" r="50%" t="50%"/>
            </a:path>
            <a:tileRect/>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1500">
                <a:latin typeface="Comic Sans MS"/>
                <a:ea typeface="Comic Sans MS"/>
                <a:cs typeface="Comic Sans MS"/>
                <a:sym typeface="Comic Sans MS"/>
              </a:rPr>
              <a:t>Computing</a:t>
            </a:r>
            <a:endParaRPr b="1" sz="1500">
              <a:latin typeface="Comic Sans MS"/>
              <a:ea typeface="Comic Sans MS"/>
              <a:cs typeface="Comic Sans MS"/>
              <a:sym typeface="Comic Sans MS"/>
            </a:endParaRPr>
          </a:p>
          <a:p>
            <a:pPr indent="0" lvl="0" marL="0" rtl="0" algn="ctr">
              <a:spcBef>
                <a:spcPts val="0"/>
              </a:spcBef>
              <a:spcAft>
                <a:spcPts val="0"/>
              </a:spcAft>
              <a:buClr>
                <a:srgbClr val="000000"/>
              </a:buClr>
              <a:buSzPts val="1100"/>
              <a:buFont typeface="Arial"/>
              <a:buNone/>
            </a:pPr>
            <a:r>
              <a:rPr lang="en-GB" sz="1200">
                <a:latin typeface="Patrick Hand"/>
                <a:ea typeface="Patrick Hand"/>
                <a:cs typeface="Patrick Hand"/>
                <a:sym typeface="Patrick Hand"/>
              </a:rPr>
              <a:t>Throughout Computing, we will be looking at photographic techniques, using framing, orientation and digital filtering to create more meaningful and engaging images.</a:t>
            </a:r>
            <a:endParaRPr sz="1200">
              <a:latin typeface="Patrick Hand"/>
              <a:ea typeface="Patrick Hand"/>
              <a:cs typeface="Patrick Hand"/>
              <a:sym typeface="Patrick Hand"/>
            </a:endParaRPr>
          </a:p>
        </p:txBody>
      </p:sp>
      <p:sp>
        <p:nvSpPr>
          <p:cNvPr id="69" name="Google Shape;69;p14"/>
          <p:cNvSpPr/>
          <p:nvPr/>
        </p:nvSpPr>
        <p:spPr>
          <a:xfrm>
            <a:off x="195375" y="35825"/>
            <a:ext cx="2604600" cy="1108200"/>
          </a:xfrm>
          <a:prstGeom prst="roundRect">
            <a:avLst>
              <a:gd fmla="val 16667" name="adj"/>
            </a:avLst>
          </a:prstGeom>
          <a:gradFill>
            <a:gsLst>
              <a:gs pos="0">
                <a:srgbClr val="FFF6DB"/>
              </a:gs>
              <a:gs pos="100000">
                <a:srgbClr val="FAD25C"/>
              </a:gs>
            </a:gsLst>
            <a:path path="circle">
              <a:fillToRect b="50%" l="50%" r="50%" t="50%"/>
            </a:path>
            <a:tileRect/>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Patrick Hand"/>
                <a:ea typeface="Patrick Hand"/>
                <a:cs typeface="Patrick Hand"/>
                <a:sym typeface="Patrick Hand"/>
              </a:rPr>
              <a:t>French</a:t>
            </a:r>
            <a:endParaRPr b="1">
              <a:solidFill>
                <a:schemeClr val="dk1"/>
              </a:solidFill>
              <a:latin typeface="Patrick Hand"/>
              <a:ea typeface="Patrick Hand"/>
              <a:cs typeface="Patrick Hand"/>
              <a:sym typeface="Patrick Hand"/>
            </a:endParaRPr>
          </a:p>
          <a:p>
            <a:pPr indent="0" lvl="0" marL="0" rtl="0" algn="ctr">
              <a:spcBef>
                <a:spcPts val="0"/>
              </a:spcBef>
              <a:spcAft>
                <a:spcPts val="0"/>
              </a:spcAft>
              <a:buClr>
                <a:schemeClr val="dk1"/>
              </a:buClr>
              <a:buSzPts val="1100"/>
              <a:buFont typeface="Arial"/>
              <a:buNone/>
            </a:pPr>
            <a:r>
              <a:rPr lang="en-GB" sz="1200">
                <a:latin typeface="Patrick Hand"/>
                <a:ea typeface="Patrick Hand"/>
                <a:cs typeface="Patrick Hand"/>
                <a:sym typeface="Patrick Hand"/>
              </a:rPr>
              <a:t>Within French, we are going to focus on ‘seasons’ and also revise core vocabulary based on colours and numbers. </a:t>
            </a:r>
            <a:endParaRPr sz="1200">
              <a:solidFill>
                <a:srgbClr val="000000"/>
              </a:solidFill>
              <a:latin typeface="Patrick Hand"/>
              <a:ea typeface="Patrick Hand"/>
              <a:cs typeface="Patrick Hand"/>
              <a:sym typeface="Patrick Hand"/>
            </a:endParaRPr>
          </a:p>
        </p:txBody>
      </p:sp>
      <p:sp>
        <p:nvSpPr>
          <p:cNvPr id="70" name="Google Shape;70;p14"/>
          <p:cNvSpPr/>
          <p:nvPr/>
        </p:nvSpPr>
        <p:spPr>
          <a:xfrm>
            <a:off x="60175" y="2421425"/>
            <a:ext cx="3867300" cy="1312200"/>
          </a:xfrm>
          <a:prstGeom prst="roundRect">
            <a:avLst>
              <a:gd fmla="val 16667" name="adj"/>
            </a:avLst>
          </a:prstGeom>
          <a:gradFill>
            <a:gsLst>
              <a:gs pos="0">
                <a:srgbClr val="DCECD5"/>
              </a:gs>
              <a:gs pos="100000">
                <a:srgbClr val="93BC81"/>
              </a:gs>
            </a:gsLst>
            <a:path path="circle">
              <a:fillToRect b="50%" l="50%" r="50%" t="50%"/>
            </a:path>
            <a:tileRect/>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Comic Sans MS"/>
                <a:ea typeface="Comic Sans MS"/>
                <a:cs typeface="Comic Sans MS"/>
                <a:sym typeface="Comic Sans MS"/>
              </a:rPr>
              <a:t>PSHE</a:t>
            </a:r>
            <a:endParaRPr b="1">
              <a:solidFill>
                <a:schemeClr val="dk1"/>
              </a:solidFill>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lang="en-GB" sz="1200">
                <a:solidFill>
                  <a:schemeClr val="dk1"/>
                </a:solidFill>
                <a:latin typeface="Patrick Hand"/>
                <a:ea typeface="Patrick Hand"/>
                <a:cs typeface="Patrick Hand"/>
                <a:sym typeface="Patrick Hand"/>
              </a:rPr>
              <a:t> This term we consider the ‘Wider World’ and turn to issues of tolerance, caring for the community, work, money, winning and losing and change. In our SRE lessons we name the external parts of male and female bodies that are necessary for making a baby and think about some of the changes puberty brings to our bodies.</a:t>
            </a:r>
            <a:endParaRPr sz="1200">
              <a:solidFill>
                <a:schemeClr val="dk1"/>
              </a:solidFill>
              <a:latin typeface="Patrick Hand"/>
              <a:ea typeface="Patrick Hand"/>
              <a:cs typeface="Patrick Hand"/>
              <a:sym typeface="Patrick Hand"/>
            </a:endParaRPr>
          </a:p>
        </p:txBody>
      </p:sp>
      <p:sp>
        <p:nvSpPr>
          <p:cNvPr id="71" name="Google Shape;71;p14"/>
          <p:cNvSpPr/>
          <p:nvPr/>
        </p:nvSpPr>
        <p:spPr>
          <a:xfrm>
            <a:off x="3970600" y="1280225"/>
            <a:ext cx="2355300" cy="2581500"/>
          </a:xfrm>
          <a:prstGeom prst="roundRect">
            <a:avLst>
              <a:gd fmla="val 16667" name="adj"/>
            </a:avLst>
          </a:prstGeom>
          <a:gradFill>
            <a:gsLst>
              <a:gs pos="0">
                <a:srgbClr val="FDECDB"/>
              </a:gs>
              <a:gs pos="100000">
                <a:srgbClr val="F0A963"/>
              </a:gs>
            </a:gsLst>
            <a:path path="circle">
              <a:fillToRect b="50%" l="50%" r="50%" t="50%"/>
            </a:path>
            <a:tileRect/>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swald"/>
              <a:ea typeface="Oswald"/>
              <a:cs typeface="Oswald"/>
              <a:sym typeface="Oswald"/>
            </a:endParaRPr>
          </a:p>
        </p:txBody>
      </p:sp>
      <p:sp>
        <p:nvSpPr>
          <p:cNvPr id="72" name="Google Shape;72;p14"/>
          <p:cNvSpPr txBox="1"/>
          <p:nvPr/>
        </p:nvSpPr>
        <p:spPr>
          <a:xfrm>
            <a:off x="4013650" y="1343825"/>
            <a:ext cx="2253900" cy="244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b="1" lang="en-GB" sz="1500">
                <a:solidFill>
                  <a:srgbClr val="000000"/>
                </a:solidFill>
                <a:latin typeface="Comic Sans MS"/>
                <a:ea typeface="Comic Sans MS"/>
                <a:cs typeface="Comic Sans MS"/>
                <a:sym typeface="Comic Sans MS"/>
              </a:rPr>
              <a:t>Homework</a:t>
            </a:r>
            <a:endParaRPr sz="1500">
              <a:latin typeface="Comic Sans MS"/>
              <a:ea typeface="Comic Sans MS"/>
              <a:cs typeface="Comic Sans MS"/>
              <a:sym typeface="Comic Sans MS"/>
            </a:endParaRPr>
          </a:p>
          <a:p>
            <a:pPr indent="0" lvl="0" marL="0" rtl="0" algn="ctr">
              <a:spcBef>
                <a:spcPts val="0"/>
              </a:spcBef>
              <a:spcAft>
                <a:spcPts val="0"/>
              </a:spcAft>
              <a:buClr>
                <a:srgbClr val="000000"/>
              </a:buClr>
              <a:buSzPts val="1100"/>
              <a:buFont typeface="Arial"/>
              <a:buNone/>
            </a:pPr>
            <a:r>
              <a:rPr lang="en-GB" sz="1200">
                <a:latin typeface="Patrick Hand"/>
                <a:ea typeface="Patrick Hand"/>
                <a:cs typeface="Patrick Hand"/>
                <a:sym typeface="Patrick Hand"/>
              </a:rPr>
              <a:t>Homework will still </a:t>
            </a:r>
            <a:r>
              <a:rPr lang="en-GB" sz="1200">
                <a:solidFill>
                  <a:srgbClr val="000000"/>
                </a:solidFill>
                <a:latin typeface="Patrick Hand"/>
                <a:ea typeface="Patrick Hand"/>
                <a:cs typeface="Patrick Hand"/>
                <a:sym typeface="Patrick Hand"/>
              </a:rPr>
              <a:t>be given out on a Friday and is expected to be completed and handed in on the following Wednesday</a:t>
            </a:r>
            <a:r>
              <a:rPr lang="en-GB" sz="1200">
                <a:latin typeface="Patrick Hand"/>
                <a:ea typeface="Patrick Hand"/>
                <a:cs typeface="Patrick Hand"/>
                <a:sym typeface="Patrick Hand"/>
              </a:rPr>
              <a:t>, or earlier.</a:t>
            </a:r>
            <a:endParaRPr sz="1200">
              <a:latin typeface="Patrick Hand"/>
              <a:ea typeface="Patrick Hand"/>
              <a:cs typeface="Patrick Hand"/>
              <a:sym typeface="Patrick Hand"/>
            </a:endParaRPr>
          </a:p>
          <a:p>
            <a:pPr indent="0" lvl="0" marL="0" rtl="0" algn="ctr">
              <a:spcBef>
                <a:spcPts val="0"/>
              </a:spcBef>
              <a:spcAft>
                <a:spcPts val="0"/>
              </a:spcAft>
              <a:buClr>
                <a:srgbClr val="000000"/>
              </a:buClr>
              <a:buSzPts val="1100"/>
              <a:buFont typeface="Arial"/>
              <a:buNone/>
            </a:pPr>
            <a:r>
              <a:rPr lang="en-GB" sz="1200">
                <a:latin typeface="Patrick Hand"/>
                <a:ea typeface="Patrick Hand"/>
                <a:cs typeface="Patrick Hand"/>
                <a:sym typeface="Patrick Hand"/>
              </a:rPr>
              <a:t>Your child will receive a termly menu. They can choose one activity a week and bring this into school. On a weekly basis they need to learn their spellings and times tables. There will be weekly tests in school based on these. </a:t>
            </a:r>
            <a:endParaRPr sz="1200">
              <a:latin typeface="Patrick Hand"/>
              <a:ea typeface="Patrick Hand"/>
              <a:cs typeface="Patrick Hand"/>
              <a:sym typeface="Patrick Hand"/>
            </a:endParaRPr>
          </a:p>
        </p:txBody>
      </p:sp>
      <p:sp>
        <p:nvSpPr>
          <p:cNvPr id="73" name="Google Shape;73;p14"/>
          <p:cNvSpPr/>
          <p:nvPr/>
        </p:nvSpPr>
        <p:spPr>
          <a:xfrm>
            <a:off x="6458750" y="120425"/>
            <a:ext cx="2652900" cy="1312200"/>
          </a:xfrm>
          <a:prstGeom prst="roundRect">
            <a:avLst>
              <a:gd fmla="val 9998" name="adj"/>
            </a:avLst>
          </a:prstGeom>
          <a:gradFill>
            <a:gsLst>
              <a:gs pos="0">
                <a:srgbClr val="DBD4EB"/>
              </a:gs>
              <a:gs pos="100000">
                <a:srgbClr val="9180BB"/>
              </a:gs>
            </a:gsLst>
            <a:path path="circle">
              <a:fillToRect b="50%" l="50%" r="50%" t="50%"/>
            </a:path>
            <a:tileRect/>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latin typeface="Comic Sans MS"/>
                <a:ea typeface="Comic Sans MS"/>
                <a:cs typeface="Comic Sans MS"/>
                <a:sym typeface="Comic Sans MS"/>
              </a:rPr>
              <a:t>Physical Education</a:t>
            </a:r>
            <a:endParaRPr b="1" sz="1500">
              <a:latin typeface="Comic Sans MS"/>
              <a:ea typeface="Comic Sans MS"/>
              <a:cs typeface="Comic Sans MS"/>
              <a:sym typeface="Comic Sans MS"/>
            </a:endParaRPr>
          </a:p>
          <a:p>
            <a:pPr indent="0" lvl="0" marL="0" rtl="0" algn="ctr">
              <a:spcBef>
                <a:spcPts val="0"/>
              </a:spcBef>
              <a:spcAft>
                <a:spcPts val="0"/>
              </a:spcAft>
              <a:buNone/>
            </a:pPr>
            <a:r>
              <a:rPr lang="en-GB" sz="1350">
                <a:solidFill>
                  <a:srgbClr val="333333"/>
                </a:solidFill>
                <a:latin typeface="Patrick Hand"/>
                <a:ea typeface="Patrick Hand"/>
                <a:cs typeface="Patrick Hand"/>
                <a:sym typeface="Patrick Hand"/>
              </a:rPr>
              <a:t>Children will focus on health and fitness and also striking and fielding games throughout their PE lessons.</a:t>
            </a:r>
            <a:r>
              <a:rPr lang="en-GB" sz="1350">
                <a:solidFill>
                  <a:srgbClr val="333333"/>
                </a:solidFill>
                <a:highlight>
                  <a:srgbClr val="FF9900"/>
                </a:highlight>
                <a:latin typeface="Patrick Hand"/>
                <a:ea typeface="Patrick Hand"/>
                <a:cs typeface="Patrick Hand"/>
                <a:sym typeface="Patrick Hand"/>
              </a:rPr>
              <a:t> </a:t>
            </a:r>
            <a:endParaRPr sz="1350">
              <a:solidFill>
                <a:srgbClr val="333333"/>
              </a:solidFill>
              <a:highlight>
                <a:srgbClr val="FF9900"/>
              </a:highlight>
              <a:latin typeface="Patrick Hand"/>
              <a:ea typeface="Patrick Hand"/>
              <a:cs typeface="Patrick Hand"/>
              <a:sym typeface="Patrick Hand"/>
            </a:endParaRPr>
          </a:p>
        </p:txBody>
      </p:sp>
      <p:sp>
        <p:nvSpPr>
          <p:cNvPr id="74" name="Google Shape;74;p14"/>
          <p:cNvSpPr/>
          <p:nvPr/>
        </p:nvSpPr>
        <p:spPr>
          <a:xfrm>
            <a:off x="6445525" y="1550100"/>
            <a:ext cx="2604600" cy="1946100"/>
          </a:xfrm>
          <a:prstGeom prst="roundRect">
            <a:avLst>
              <a:gd fmla="val 16667" name="adj"/>
            </a:avLst>
          </a:prstGeom>
          <a:gradFill>
            <a:gsLst>
              <a:gs pos="0">
                <a:srgbClr val="D4E5F5"/>
              </a:gs>
              <a:gs pos="100000">
                <a:srgbClr val="70A4D5"/>
              </a:gs>
            </a:gsLst>
            <a:lin ang="540001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chemeClr val="dk1"/>
                </a:solidFill>
                <a:latin typeface="Comic Sans MS"/>
                <a:ea typeface="Comic Sans MS"/>
                <a:cs typeface="Comic Sans MS"/>
                <a:sym typeface="Comic Sans MS"/>
              </a:rPr>
              <a:t>Music</a:t>
            </a:r>
            <a:endParaRPr sz="1500">
              <a:solidFill>
                <a:schemeClr val="dk1"/>
              </a:solidFill>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lang="en-GB" sz="1200">
                <a:solidFill>
                  <a:schemeClr val="dk1"/>
                </a:solidFill>
                <a:latin typeface="Patrick Hand"/>
                <a:ea typeface="Patrick Hand"/>
                <a:cs typeface="Patrick Hand"/>
                <a:sym typeface="Patrick Hand"/>
              </a:rPr>
              <a:t>Our learning is focused around creating and presenting a performance!</a:t>
            </a:r>
            <a:endParaRPr sz="1200">
              <a:solidFill>
                <a:schemeClr val="dk1"/>
              </a:solidFill>
              <a:latin typeface="Patrick Hand"/>
              <a:ea typeface="Patrick Hand"/>
              <a:cs typeface="Patrick Hand"/>
              <a:sym typeface="Patrick Hand"/>
            </a:endParaRPr>
          </a:p>
          <a:p>
            <a:pPr indent="0" lvl="0" marL="0" rtl="0" algn="ctr">
              <a:spcBef>
                <a:spcPts val="0"/>
              </a:spcBef>
              <a:spcAft>
                <a:spcPts val="0"/>
              </a:spcAft>
              <a:buClr>
                <a:schemeClr val="dk1"/>
              </a:buClr>
              <a:buSzPts val="1100"/>
              <a:buFont typeface="Arial"/>
              <a:buNone/>
            </a:pPr>
            <a:r>
              <a:rPr lang="en-GB" sz="1200">
                <a:solidFill>
                  <a:schemeClr val="dk1"/>
                </a:solidFill>
                <a:latin typeface="Patrick Hand"/>
                <a:ea typeface="Patrick Hand"/>
                <a:cs typeface="Patrick Hand"/>
                <a:sym typeface="Patrick Hand"/>
              </a:rPr>
              <a:t>Students will present what has been learnt in the lesson with confidence. They will introduce the performance with an understanding of what the songs are about and any other connections.</a:t>
            </a:r>
            <a:endParaRPr sz="1200">
              <a:solidFill>
                <a:schemeClr val="dk1"/>
              </a:solidFill>
              <a:latin typeface="Patrick Hand"/>
              <a:ea typeface="Patrick Hand"/>
              <a:cs typeface="Patrick Hand"/>
              <a:sym typeface="Patrick Hand"/>
            </a:endParaRPr>
          </a:p>
        </p:txBody>
      </p:sp>
      <p:sp>
        <p:nvSpPr>
          <p:cNvPr id="75" name="Google Shape;75;p14"/>
          <p:cNvSpPr/>
          <p:nvPr/>
        </p:nvSpPr>
        <p:spPr>
          <a:xfrm>
            <a:off x="6507025" y="3613675"/>
            <a:ext cx="2604600" cy="1385100"/>
          </a:xfrm>
          <a:prstGeom prst="roundRect">
            <a:avLst>
              <a:gd fmla="val 16667" name="adj"/>
            </a:avLst>
          </a:prstGeom>
          <a:gradFill>
            <a:gsLst>
              <a:gs pos="0">
                <a:srgbClr val="DCECD5"/>
              </a:gs>
              <a:gs pos="100000">
                <a:srgbClr val="93BC81"/>
              </a:gs>
            </a:gsLst>
            <a:lin ang="540001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latin typeface="Comic Sans MS"/>
                <a:ea typeface="Comic Sans MS"/>
                <a:cs typeface="Comic Sans MS"/>
                <a:sym typeface="Comic Sans MS"/>
              </a:rPr>
              <a:t>Religious Education</a:t>
            </a:r>
            <a:endParaRPr b="1" sz="1500">
              <a:latin typeface="Comic Sans MS"/>
              <a:ea typeface="Comic Sans MS"/>
              <a:cs typeface="Comic Sans MS"/>
              <a:sym typeface="Comic Sans MS"/>
            </a:endParaRPr>
          </a:p>
          <a:p>
            <a:pPr indent="0" lvl="0" marL="0" rtl="0" algn="ctr">
              <a:spcBef>
                <a:spcPts val="0"/>
              </a:spcBef>
              <a:spcAft>
                <a:spcPts val="0"/>
              </a:spcAft>
              <a:buNone/>
            </a:pPr>
            <a:r>
              <a:t/>
            </a:r>
            <a:endParaRPr b="1" sz="600">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lang="en-GB" sz="1050">
                <a:latin typeface="Comic Sans MS"/>
                <a:ea typeface="Comic Sans MS"/>
                <a:cs typeface="Comic Sans MS"/>
                <a:sym typeface="Comic Sans MS"/>
              </a:rPr>
              <a:t>Throughout our RE lessons, </a:t>
            </a:r>
            <a:r>
              <a:rPr lang="en-GB" sz="1050">
                <a:latin typeface="Comic Sans MS"/>
                <a:ea typeface="Comic Sans MS"/>
                <a:cs typeface="Comic Sans MS"/>
                <a:sym typeface="Comic Sans MS"/>
              </a:rPr>
              <a:t>children</a:t>
            </a:r>
            <a:r>
              <a:rPr lang="en-GB" sz="1050">
                <a:latin typeface="Comic Sans MS"/>
                <a:ea typeface="Comic Sans MS"/>
                <a:cs typeface="Comic Sans MS"/>
                <a:sym typeface="Comic Sans MS"/>
              </a:rPr>
              <a:t> will continue to look at HINDU DHARMA and consider the question:</a:t>
            </a:r>
            <a:endParaRPr sz="1050">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lang="en-GB" sz="1050">
                <a:latin typeface="Comic Sans MS"/>
                <a:ea typeface="Comic Sans MS"/>
                <a:cs typeface="Comic Sans MS"/>
                <a:sym typeface="Comic Sans MS"/>
              </a:rPr>
              <a:t>What does it mean to be a</a:t>
            </a:r>
            <a:endParaRPr sz="1050">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lang="en-GB" sz="1050">
                <a:latin typeface="Comic Sans MS"/>
                <a:ea typeface="Comic Sans MS"/>
                <a:cs typeface="Comic Sans MS"/>
                <a:sym typeface="Comic Sans MS"/>
              </a:rPr>
              <a:t>Hindu in Britain today?</a:t>
            </a:r>
            <a:endParaRPr sz="1050">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t/>
            </a:r>
            <a:endParaRPr sz="1050">
              <a:highlight>
                <a:srgbClr val="FF9900"/>
              </a:highlight>
              <a:latin typeface="Comic Sans MS"/>
              <a:ea typeface="Comic Sans MS"/>
              <a:cs typeface="Comic Sans MS"/>
              <a:sym typeface="Comic Sans MS"/>
            </a:endParaRPr>
          </a:p>
        </p:txBody>
      </p:sp>
      <p:sp>
        <p:nvSpPr>
          <p:cNvPr id="76" name="Google Shape;76;p14"/>
          <p:cNvSpPr/>
          <p:nvPr/>
        </p:nvSpPr>
        <p:spPr>
          <a:xfrm>
            <a:off x="3604750" y="3956950"/>
            <a:ext cx="2837700" cy="1054500"/>
          </a:xfrm>
          <a:prstGeom prst="roundRect">
            <a:avLst>
              <a:gd fmla="val 16667" name="adj"/>
            </a:avLst>
          </a:prstGeom>
          <a:gradFill>
            <a:gsLst>
              <a:gs pos="0">
                <a:srgbClr val="D4E5F5"/>
              </a:gs>
              <a:gs pos="100000">
                <a:srgbClr val="70A4D5"/>
              </a:gs>
            </a:gsLst>
            <a:path path="circle">
              <a:fillToRect b="50%" l="50%" r="50%" t="50%"/>
            </a:path>
            <a:tileRect/>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500">
                <a:solidFill>
                  <a:schemeClr val="dk1"/>
                </a:solidFill>
                <a:latin typeface="Comic Sans MS"/>
                <a:ea typeface="Comic Sans MS"/>
                <a:cs typeface="Comic Sans MS"/>
                <a:sym typeface="Comic Sans MS"/>
              </a:rPr>
              <a:t>Google Classroom Codes</a:t>
            </a:r>
            <a:endParaRPr b="1" sz="1500">
              <a:solidFill>
                <a:schemeClr val="dk1"/>
              </a:solidFill>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t/>
            </a:r>
            <a:endParaRPr b="1">
              <a:solidFill>
                <a:schemeClr val="dk1"/>
              </a:solidFill>
            </a:endParaRPr>
          </a:p>
          <a:p>
            <a:pPr indent="0" lvl="0" marL="0" rtl="0" algn="ctr">
              <a:spcBef>
                <a:spcPts val="0"/>
              </a:spcBef>
              <a:spcAft>
                <a:spcPts val="0"/>
              </a:spcAft>
              <a:buClr>
                <a:schemeClr val="dk1"/>
              </a:buClr>
              <a:buSzPts val="1100"/>
              <a:buFont typeface="Arial"/>
              <a:buNone/>
            </a:pPr>
            <a:r>
              <a:rPr b="1" lang="en-GB">
                <a:solidFill>
                  <a:schemeClr val="dk1"/>
                </a:solidFill>
              </a:rPr>
              <a:t>Otter: 5btsnerk</a:t>
            </a:r>
            <a:endParaRPr b="1">
              <a:solidFill>
                <a:schemeClr val="dk1"/>
              </a:solidFill>
            </a:endParaRPr>
          </a:p>
          <a:p>
            <a:pPr indent="0" lvl="0" marL="0" rtl="0" algn="ctr">
              <a:spcBef>
                <a:spcPts val="0"/>
              </a:spcBef>
              <a:spcAft>
                <a:spcPts val="0"/>
              </a:spcAft>
              <a:buClr>
                <a:schemeClr val="dk1"/>
              </a:buClr>
              <a:buSzPts val="1100"/>
              <a:buFont typeface="Arial"/>
              <a:buNone/>
            </a:pPr>
            <a:r>
              <a:rPr b="1" lang="en-GB">
                <a:solidFill>
                  <a:schemeClr val="dk1"/>
                </a:solidFill>
              </a:rPr>
              <a:t>Starfish: 5vseq3es</a:t>
            </a:r>
            <a:endParaRPr b="1" sz="1500">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t/>
            </a:r>
            <a:endParaRPr sz="1000">
              <a:solidFill>
                <a:schemeClr val="dk1"/>
              </a:solidFill>
              <a:latin typeface="Patrick Hand"/>
              <a:ea typeface="Patrick Hand"/>
              <a:cs typeface="Patrick Hand"/>
              <a:sym typeface="Patrick Hand"/>
            </a:endParaRPr>
          </a:p>
        </p:txBody>
      </p:sp>
      <p:sp>
        <p:nvSpPr>
          <p:cNvPr id="77" name="Google Shape;77;p14"/>
          <p:cNvSpPr/>
          <p:nvPr/>
        </p:nvSpPr>
        <p:spPr>
          <a:xfrm>
            <a:off x="60175" y="3791225"/>
            <a:ext cx="3480000" cy="1220100"/>
          </a:xfrm>
          <a:prstGeom prst="roundRect">
            <a:avLst>
              <a:gd fmla="val 16667" name="adj"/>
            </a:avLst>
          </a:prstGeom>
          <a:gradFill>
            <a:gsLst>
              <a:gs pos="0">
                <a:srgbClr val="DBD4EB"/>
              </a:gs>
              <a:gs pos="100000">
                <a:srgbClr val="9180BB"/>
              </a:gs>
            </a:gsLst>
            <a:path path="circle">
              <a:fillToRect b="50%" l="50%" r="50%" t="50%"/>
            </a:path>
            <a:tileRect/>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latin typeface="Comic Sans MS"/>
                <a:ea typeface="Comic Sans MS"/>
                <a:cs typeface="Comic Sans MS"/>
                <a:sym typeface="Comic Sans MS"/>
              </a:rPr>
              <a:t>DT</a:t>
            </a:r>
            <a:endParaRPr b="1" sz="1500">
              <a:latin typeface="Comic Sans MS"/>
              <a:ea typeface="Comic Sans MS"/>
              <a:cs typeface="Comic Sans MS"/>
              <a:sym typeface="Comic Sans MS"/>
            </a:endParaRPr>
          </a:p>
          <a:p>
            <a:pPr indent="0" lvl="0" marL="0" rtl="0" algn="ctr">
              <a:spcBef>
                <a:spcPts val="0"/>
              </a:spcBef>
              <a:spcAft>
                <a:spcPts val="0"/>
              </a:spcAft>
              <a:buNone/>
            </a:pPr>
            <a:r>
              <a:rPr lang="en-GB" sz="1200">
                <a:latin typeface="Patrick Hand"/>
                <a:ea typeface="Patrick Hand"/>
                <a:cs typeface="Patrick Hand"/>
                <a:sym typeface="Patrick Hand"/>
              </a:rPr>
              <a:t>This term, DT will focus on home furnishings and the significant designer William Morris. They will learn techniques for decorating fabric, including block printing, hemming and embroidery and use them to design and make a fabric sample.</a:t>
            </a:r>
            <a:endParaRPr sz="1200">
              <a:latin typeface="Patrick Hand"/>
              <a:ea typeface="Patrick Hand"/>
              <a:cs typeface="Patrick Hand"/>
              <a:sym typeface="Patrick Hand"/>
            </a:endParaRPr>
          </a:p>
        </p:txBody>
      </p:sp>
      <p:sp>
        <p:nvSpPr>
          <p:cNvPr id="78" name="Google Shape;78;p14"/>
          <p:cNvSpPr txBox="1"/>
          <p:nvPr/>
        </p:nvSpPr>
        <p:spPr>
          <a:xfrm>
            <a:off x="3153150" y="58925"/>
            <a:ext cx="2837700" cy="923400"/>
          </a:xfrm>
          <a:prstGeom prst="rect">
            <a:avLst/>
          </a:prstGeom>
          <a:gradFill>
            <a:gsLst>
              <a:gs pos="0">
                <a:srgbClr val="FFFFFF"/>
              </a:gs>
              <a:gs pos="100000">
                <a:srgbClr val="B3B3B3"/>
              </a:gs>
            </a:gsLst>
            <a:path path="circle">
              <a:fillToRect b="50%" l="50%" r="50%" t="50%"/>
            </a:path>
            <a:tileRect/>
          </a:gra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000000"/>
                </a:solidFill>
                <a:latin typeface="Comic Sans MS"/>
                <a:ea typeface="Comic Sans MS"/>
                <a:cs typeface="Comic Sans MS"/>
                <a:sym typeface="Comic Sans MS"/>
              </a:rPr>
              <a:t>Term </a:t>
            </a:r>
            <a:r>
              <a:rPr b="1" lang="en-GB" sz="1600">
                <a:latin typeface="Comic Sans MS"/>
                <a:ea typeface="Comic Sans MS"/>
                <a:cs typeface="Comic Sans MS"/>
                <a:sym typeface="Comic Sans MS"/>
              </a:rPr>
              <a:t>Six</a:t>
            </a:r>
            <a:endParaRPr b="1" sz="1600">
              <a:solidFill>
                <a:srgbClr val="000000"/>
              </a:solidFill>
              <a:latin typeface="Comic Sans MS"/>
              <a:ea typeface="Comic Sans MS"/>
              <a:cs typeface="Comic Sans MS"/>
              <a:sym typeface="Comic Sans MS"/>
            </a:endParaRPr>
          </a:p>
          <a:p>
            <a:pPr indent="0" lvl="0" marL="0" rtl="0" algn="ctr">
              <a:spcBef>
                <a:spcPts val="0"/>
              </a:spcBef>
              <a:spcAft>
                <a:spcPts val="0"/>
              </a:spcAft>
              <a:buNone/>
            </a:pPr>
            <a:r>
              <a:rPr b="1" lang="en-GB" sz="1600">
                <a:solidFill>
                  <a:srgbClr val="000000"/>
                </a:solidFill>
                <a:latin typeface="Comic Sans MS"/>
                <a:ea typeface="Comic Sans MS"/>
                <a:cs typeface="Comic Sans MS"/>
                <a:sym typeface="Comic Sans MS"/>
              </a:rPr>
              <a:t>Year </a:t>
            </a:r>
            <a:r>
              <a:rPr b="1" lang="en-GB" sz="1600">
                <a:latin typeface="Comic Sans MS"/>
                <a:ea typeface="Comic Sans MS"/>
                <a:cs typeface="Comic Sans MS"/>
                <a:sym typeface="Comic Sans MS"/>
              </a:rPr>
              <a:t>4</a:t>
            </a:r>
            <a:br>
              <a:rPr b="1" lang="en-GB" sz="1600">
                <a:latin typeface="Comic Sans MS"/>
                <a:ea typeface="Comic Sans MS"/>
                <a:cs typeface="Comic Sans MS"/>
                <a:sym typeface="Comic Sans MS"/>
              </a:rPr>
            </a:br>
            <a:r>
              <a:rPr b="1" lang="en-GB" sz="1600">
                <a:latin typeface="Comic Sans MS"/>
                <a:ea typeface="Comic Sans MS"/>
                <a:cs typeface="Comic Sans MS"/>
                <a:sym typeface="Comic Sans MS"/>
              </a:rPr>
              <a:t>Ancient Civilisations!</a:t>
            </a:r>
            <a:endParaRPr b="1" sz="160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