
<file path=[Content_Types].xml><?xml version="1.0" encoding="utf-8"?>
<Types xmlns="http://schemas.openxmlformats.org/package/2006/content-types">
  <Default ContentType="application/x-fontdata" Extension="fntdata"/>
  <Default ContentType="application/xml" Extension="xml"/>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Lst>
  <p:sldSz cy="5143500" cx="9144000"/>
  <p:notesSz cx="6858000" cy="9144000"/>
  <p:embeddedFontLst>
    <p:embeddedFont>
      <p:font typeface="Lexend"/>
      <p:regular r:id="rId8"/>
      <p:bold r:id="rId9"/>
    </p:embeddedFont>
    <p:embeddedFont>
      <p:font typeface="Oswald"/>
      <p:regular r:id="rId10"/>
      <p:bold r:id="rId11"/>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11" Type="http://schemas.openxmlformats.org/officeDocument/2006/relationships/font" Target="fonts/Oswald-bold.fntdata"/><Relationship Id="rId10" Type="http://schemas.openxmlformats.org/officeDocument/2006/relationships/font" Target="fonts/Oswald-regular.fntdata"/><Relationship Id="rId9" Type="http://schemas.openxmlformats.org/officeDocument/2006/relationships/font" Target="fonts/Lexend-bold.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font" Target="fonts/Lexend-regular.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0" name="Shape 60"/>
        <p:cNvGrpSpPr/>
        <p:nvPr/>
      </p:nvGrpSpPr>
      <p:grpSpPr>
        <a:xfrm>
          <a:off x="0" y="0"/>
          <a:ext cx="0" cy="0"/>
          <a:chOff x="0" y="0"/>
          <a:chExt cx="0" cy="0"/>
        </a:xfrm>
      </p:grpSpPr>
      <p:sp>
        <p:nvSpPr>
          <p:cNvPr id="61" name="Google Shape;61;g1473264fe6a_1_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2" name="Google Shape;62;g1473264fe6a_1_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gradFill>
          <a:gsLst>
            <a:gs pos="0">
              <a:srgbClr val="FFFFFF"/>
            </a:gs>
            <a:gs pos="100000">
              <a:srgbClr val="B3B3B3"/>
            </a:gs>
          </a:gsLst>
          <a:path path="circle">
            <a:fillToRect b="50%" l="50%" r="50%" t="50%"/>
          </a:path>
          <a:tileRect/>
        </a:gra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p:nvPr/>
        </p:nvSpPr>
        <p:spPr>
          <a:xfrm>
            <a:off x="3771125" y="3487575"/>
            <a:ext cx="5278500" cy="1503900"/>
          </a:xfrm>
          <a:prstGeom prst="roundRect">
            <a:avLst>
              <a:gd fmla="val 16667" name="adj"/>
            </a:avLst>
          </a:prstGeom>
          <a:solidFill>
            <a:srgbClr val="FFF2CC"/>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b="1" lang="en-GB" sz="1300">
                <a:solidFill>
                  <a:schemeClr val="dk1"/>
                </a:solidFill>
                <a:latin typeface="Lexend"/>
                <a:ea typeface="Lexend"/>
                <a:cs typeface="Lexend"/>
                <a:sym typeface="Lexend"/>
              </a:rPr>
              <a:t>Maths</a:t>
            </a:r>
            <a:endParaRPr sz="1300">
              <a:solidFill>
                <a:schemeClr val="dk1"/>
              </a:solidFill>
              <a:latin typeface="Lexend"/>
              <a:ea typeface="Lexend"/>
              <a:cs typeface="Lexend"/>
              <a:sym typeface="Lexend"/>
            </a:endParaRPr>
          </a:p>
          <a:p>
            <a:pPr indent="0" lvl="0" marL="0" rtl="0" algn="ctr">
              <a:spcBef>
                <a:spcPts val="0"/>
              </a:spcBef>
              <a:spcAft>
                <a:spcPts val="0"/>
              </a:spcAft>
              <a:buClr>
                <a:schemeClr val="dk1"/>
              </a:buClr>
              <a:buSzPts val="1100"/>
              <a:buFont typeface="Arial"/>
              <a:buNone/>
            </a:pPr>
            <a:r>
              <a:rPr lang="en-GB" sz="1300">
                <a:solidFill>
                  <a:schemeClr val="dk1"/>
                </a:solidFill>
                <a:latin typeface="Lexend"/>
                <a:ea typeface="Lexend"/>
                <a:cs typeface="Lexend"/>
                <a:sym typeface="Lexend"/>
              </a:rPr>
              <a:t>Within our Maths lessons, we will be exploring statistics including pictograms and bar graphs. We will then be moving on to look at time including telling the time within 5 minutes.  We will be finishing the term mass, capacity, and temperature.</a:t>
            </a:r>
            <a:endParaRPr sz="1100">
              <a:solidFill>
                <a:schemeClr val="dk1"/>
              </a:solidFill>
            </a:endParaRPr>
          </a:p>
        </p:txBody>
      </p:sp>
      <p:sp>
        <p:nvSpPr>
          <p:cNvPr id="55" name="Google Shape;55;p13"/>
          <p:cNvSpPr/>
          <p:nvPr/>
        </p:nvSpPr>
        <p:spPr>
          <a:xfrm>
            <a:off x="3771125" y="2096600"/>
            <a:ext cx="5278500" cy="1297200"/>
          </a:xfrm>
          <a:prstGeom prst="roundRect">
            <a:avLst>
              <a:gd fmla="val 16667" name="adj"/>
            </a:avLst>
          </a:prstGeom>
          <a:solidFill>
            <a:srgbClr val="C9DAF8"/>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lnSpc>
                <a:spcPct val="100000"/>
              </a:lnSpc>
              <a:spcBef>
                <a:spcPts val="0"/>
              </a:spcBef>
              <a:spcAft>
                <a:spcPts val="0"/>
              </a:spcAft>
              <a:buClr>
                <a:schemeClr val="dk1"/>
              </a:buClr>
              <a:buSzPts val="1100"/>
              <a:buFont typeface="Arial"/>
              <a:buNone/>
            </a:pPr>
            <a:r>
              <a:rPr b="1" lang="en-GB" sz="1300">
                <a:solidFill>
                  <a:schemeClr val="dk1"/>
                </a:solidFill>
                <a:latin typeface="Lexend"/>
                <a:ea typeface="Lexend"/>
                <a:cs typeface="Lexend"/>
                <a:sym typeface="Lexend"/>
              </a:rPr>
              <a:t>History</a:t>
            </a:r>
            <a:endParaRPr b="1" sz="1300">
              <a:solidFill>
                <a:schemeClr val="dk1"/>
              </a:solidFill>
              <a:latin typeface="Lexend"/>
              <a:ea typeface="Lexend"/>
              <a:cs typeface="Lexend"/>
              <a:sym typeface="Lexend"/>
            </a:endParaRPr>
          </a:p>
          <a:p>
            <a:pPr indent="0" lvl="0" marL="0" rtl="0" algn="ctr">
              <a:lnSpc>
                <a:spcPct val="100000"/>
              </a:lnSpc>
              <a:spcBef>
                <a:spcPts val="0"/>
              </a:spcBef>
              <a:spcAft>
                <a:spcPts val="0"/>
              </a:spcAft>
              <a:buClr>
                <a:schemeClr val="dk1"/>
              </a:buClr>
              <a:buSzPts val="1100"/>
              <a:buFont typeface="Arial"/>
              <a:buNone/>
            </a:pPr>
            <a:r>
              <a:rPr lang="en-GB" sz="1300">
                <a:solidFill>
                  <a:schemeClr val="dk1"/>
                </a:solidFill>
                <a:latin typeface="Lexend"/>
                <a:ea typeface="Lexend"/>
                <a:cs typeface="Lexend"/>
                <a:sym typeface="Lexend"/>
              </a:rPr>
              <a:t>This project teaches the children about the English and British monarchy from AD 871 to the present day. Using timelines, information about royal palaces, portraits and other historical sources, they build up an understanding of the monarchs and then research six of the most significant sovereigns.</a:t>
            </a:r>
            <a:endParaRPr sz="1300">
              <a:solidFill>
                <a:schemeClr val="dk1"/>
              </a:solidFill>
              <a:latin typeface="Lexend"/>
              <a:ea typeface="Lexend"/>
              <a:cs typeface="Lexend"/>
              <a:sym typeface="Lexend"/>
            </a:endParaRPr>
          </a:p>
        </p:txBody>
      </p:sp>
      <p:sp>
        <p:nvSpPr>
          <p:cNvPr id="56" name="Google Shape;56;p13"/>
          <p:cNvSpPr txBox="1"/>
          <p:nvPr/>
        </p:nvSpPr>
        <p:spPr>
          <a:xfrm>
            <a:off x="121575" y="67950"/>
            <a:ext cx="3509700" cy="769500"/>
          </a:xfrm>
          <a:prstGeom prst="rect">
            <a:avLst/>
          </a:prstGeom>
          <a:gradFill>
            <a:gsLst>
              <a:gs pos="0">
                <a:srgbClr val="FFF6DB"/>
              </a:gs>
              <a:gs pos="100000">
                <a:srgbClr val="FAD15C"/>
              </a:gs>
            </a:gsLst>
            <a:path path="circle">
              <a:fillToRect b="50%" l="50%" r="50%" t="50%"/>
            </a:path>
            <a:tileRect/>
          </a:gradFill>
          <a:ln cap="flat" cmpd="sng" w="19050">
            <a:solidFill>
              <a:srgbClr val="000000"/>
            </a:solidFill>
            <a:prstDash val="solid"/>
            <a:round/>
            <a:headEnd len="sm" w="sm" type="none"/>
            <a:tailEnd len="sm" w="sm" type="none"/>
          </a:ln>
        </p:spPr>
        <p:txBody>
          <a:bodyPr anchorCtr="0" anchor="t" bIns="91425" lIns="91425" spcFirstLastPara="1" rIns="91425" wrap="square" tIns="91425">
            <a:spAutoFit/>
          </a:bodyPr>
          <a:lstStyle/>
          <a:p>
            <a:pPr indent="0" lvl="0" marL="0" rtl="0" algn="ctr">
              <a:spcBef>
                <a:spcPts val="0"/>
              </a:spcBef>
              <a:spcAft>
                <a:spcPts val="0"/>
              </a:spcAft>
              <a:buNone/>
            </a:pPr>
            <a:r>
              <a:rPr lang="en-GB" sz="1900">
                <a:solidFill>
                  <a:schemeClr val="dk1"/>
                </a:solidFill>
              </a:rPr>
              <a:t>Year 2 </a:t>
            </a:r>
            <a:r>
              <a:rPr lang="en-GB" sz="1900">
                <a:solidFill>
                  <a:schemeClr val="dk1"/>
                </a:solidFill>
              </a:rPr>
              <a:t>Term 6</a:t>
            </a:r>
            <a:endParaRPr sz="1900">
              <a:solidFill>
                <a:schemeClr val="dk1"/>
              </a:solidFill>
            </a:endParaRPr>
          </a:p>
          <a:p>
            <a:pPr indent="0" lvl="0" marL="0" rtl="0" algn="ctr">
              <a:spcBef>
                <a:spcPts val="0"/>
              </a:spcBef>
              <a:spcAft>
                <a:spcPts val="0"/>
              </a:spcAft>
              <a:buNone/>
            </a:pPr>
            <a:r>
              <a:rPr lang="en-GB" sz="1900">
                <a:solidFill>
                  <a:schemeClr val="dk1"/>
                </a:solidFill>
              </a:rPr>
              <a:t>Magnificent Monarchs </a:t>
            </a:r>
            <a:endParaRPr sz="300"/>
          </a:p>
        </p:txBody>
      </p:sp>
      <p:sp>
        <p:nvSpPr>
          <p:cNvPr id="57" name="Google Shape;57;p13"/>
          <p:cNvSpPr/>
          <p:nvPr/>
        </p:nvSpPr>
        <p:spPr>
          <a:xfrm>
            <a:off x="3771125" y="67950"/>
            <a:ext cx="5278500" cy="769500"/>
          </a:xfrm>
          <a:prstGeom prst="roundRect">
            <a:avLst>
              <a:gd fmla="val 16667" name="adj"/>
            </a:avLst>
          </a:prstGeom>
          <a:solidFill>
            <a:srgbClr val="D9EAD3"/>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b="1" lang="en-GB" u="sng">
                <a:solidFill>
                  <a:schemeClr val="dk1"/>
                </a:solidFill>
                <a:latin typeface="Lexend"/>
                <a:ea typeface="Lexend"/>
                <a:cs typeface="Lexend"/>
                <a:sym typeface="Lexend"/>
              </a:rPr>
              <a:t>Welcome to Term 6! </a:t>
            </a:r>
            <a:endParaRPr b="1" u="sng">
              <a:solidFill>
                <a:schemeClr val="dk1"/>
              </a:solidFill>
              <a:latin typeface="Lexend"/>
              <a:ea typeface="Lexend"/>
              <a:cs typeface="Lexend"/>
              <a:sym typeface="Lexend"/>
            </a:endParaRPr>
          </a:p>
          <a:p>
            <a:pPr indent="0" lvl="0" marL="0" rtl="0" algn="ctr">
              <a:spcBef>
                <a:spcPts val="0"/>
              </a:spcBef>
              <a:spcAft>
                <a:spcPts val="0"/>
              </a:spcAft>
              <a:buClr>
                <a:schemeClr val="dk1"/>
              </a:buClr>
              <a:buSzPts val="1100"/>
              <a:buFont typeface="Arial"/>
              <a:buNone/>
            </a:pPr>
            <a:r>
              <a:rPr lang="en-GB">
                <a:solidFill>
                  <a:schemeClr val="dk1"/>
                </a:solidFill>
                <a:latin typeface="Lexend"/>
                <a:ea typeface="Lexend"/>
                <a:cs typeface="Lexend"/>
                <a:sym typeface="Lexend"/>
              </a:rPr>
              <a:t>We have an exciting final term ahead of us! If you have any questions please ask your child’s teacher.</a:t>
            </a:r>
            <a:endParaRPr sz="1100">
              <a:latin typeface="Lexend"/>
              <a:ea typeface="Lexend"/>
              <a:cs typeface="Lexend"/>
              <a:sym typeface="Lexend"/>
            </a:endParaRPr>
          </a:p>
        </p:txBody>
      </p:sp>
      <p:sp>
        <p:nvSpPr>
          <p:cNvPr id="58" name="Google Shape;58;p13"/>
          <p:cNvSpPr/>
          <p:nvPr/>
        </p:nvSpPr>
        <p:spPr>
          <a:xfrm>
            <a:off x="3744875" y="931225"/>
            <a:ext cx="5331000" cy="1071600"/>
          </a:xfrm>
          <a:prstGeom prst="roundRect">
            <a:avLst>
              <a:gd fmla="val 16667" name="adj"/>
            </a:avLst>
          </a:prstGeom>
          <a:solidFill>
            <a:srgbClr val="D9D2E9"/>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b="1" lang="en-GB" sz="1600">
                <a:solidFill>
                  <a:schemeClr val="dk1"/>
                </a:solidFill>
                <a:latin typeface="Lexend"/>
                <a:ea typeface="Lexend"/>
                <a:cs typeface="Lexend"/>
                <a:sym typeface="Lexend"/>
              </a:rPr>
              <a:t>English</a:t>
            </a:r>
            <a:endParaRPr b="1" sz="1600">
              <a:solidFill>
                <a:schemeClr val="dk1"/>
              </a:solidFill>
              <a:latin typeface="Lexend"/>
              <a:ea typeface="Lexend"/>
              <a:cs typeface="Lexend"/>
              <a:sym typeface="Lexend"/>
            </a:endParaRPr>
          </a:p>
          <a:p>
            <a:pPr indent="0" lvl="0" marL="0" rtl="0" algn="ctr">
              <a:spcBef>
                <a:spcPts val="0"/>
              </a:spcBef>
              <a:spcAft>
                <a:spcPts val="0"/>
              </a:spcAft>
              <a:buClr>
                <a:schemeClr val="dk1"/>
              </a:buClr>
              <a:buSzPts val="1100"/>
              <a:buFont typeface="Arial"/>
              <a:buNone/>
            </a:pPr>
            <a:r>
              <a:rPr lang="en-GB">
                <a:solidFill>
                  <a:schemeClr val="dk1"/>
                </a:solidFill>
              </a:rPr>
              <a:t>In English, during Term 5, the children will be exploring poetry, information texts and leaflets. The children will continue to develop their cursive handwriting and writing longer sentences.</a:t>
            </a:r>
            <a:endParaRPr>
              <a:latin typeface="Lexend"/>
              <a:ea typeface="Lexend"/>
              <a:cs typeface="Lexend"/>
              <a:sym typeface="Lexend"/>
            </a:endParaRPr>
          </a:p>
        </p:txBody>
      </p:sp>
      <p:sp>
        <p:nvSpPr>
          <p:cNvPr id="59" name="Google Shape;59;p13"/>
          <p:cNvSpPr/>
          <p:nvPr/>
        </p:nvSpPr>
        <p:spPr>
          <a:xfrm>
            <a:off x="79700" y="931225"/>
            <a:ext cx="3551700" cy="4124100"/>
          </a:xfrm>
          <a:prstGeom prst="roundRect">
            <a:avLst>
              <a:gd fmla="val 16667" name="adj"/>
            </a:avLst>
          </a:prstGeom>
          <a:solidFill>
            <a:srgbClr val="FCE5CD"/>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b="1" lang="en-GB" sz="1300">
                <a:solidFill>
                  <a:schemeClr val="dk1"/>
                </a:solidFill>
                <a:latin typeface="Lexend"/>
                <a:ea typeface="Lexend"/>
                <a:cs typeface="Lexend"/>
                <a:sym typeface="Lexend"/>
              </a:rPr>
              <a:t>Home Learning</a:t>
            </a:r>
            <a:r>
              <a:rPr b="1" lang="en-GB" sz="1300">
                <a:solidFill>
                  <a:schemeClr val="dk1"/>
                </a:solidFill>
                <a:latin typeface="Lexend"/>
                <a:ea typeface="Lexend"/>
                <a:cs typeface="Lexend"/>
                <a:sym typeface="Lexend"/>
              </a:rPr>
              <a:t> </a:t>
            </a:r>
            <a:endParaRPr b="1" sz="1300">
              <a:solidFill>
                <a:schemeClr val="dk1"/>
              </a:solidFill>
              <a:latin typeface="Lexend"/>
              <a:ea typeface="Lexend"/>
              <a:cs typeface="Lexend"/>
              <a:sym typeface="Lexend"/>
            </a:endParaRPr>
          </a:p>
          <a:p>
            <a:pPr indent="0" lvl="0" marL="0" rtl="0" algn="ctr">
              <a:spcBef>
                <a:spcPts val="0"/>
              </a:spcBef>
              <a:spcAft>
                <a:spcPts val="0"/>
              </a:spcAft>
              <a:buClr>
                <a:schemeClr val="dk1"/>
              </a:buClr>
              <a:buSzPts val="1100"/>
              <a:buFont typeface="Arial"/>
              <a:buNone/>
            </a:pPr>
            <a:r>
              <a:rPr lang="en-GB" sz="1300">
                <a:solidFill>
                  <a:schemeClr val="dk1"/>
                </a:solidFill>
              </a:rPr>
              <a:t>Home Learning includes reading, numbots or TT Rockstars &amp; Spelling. Optional projects are detailed on the Home Learning Menu which is uploaded into google classroom. </a:t>
            </a:r>
            <a:endParaRPr sz="1300">
              <a:solidFill>
                <a:schemeClr val="dk1"/>
              </a:solidFill>
            </a:endParaRPr>
          </a:p>
          <a:p>
            <a:pPr indent="0" lvl="0" marL="0" rtl="0" algn="ctr">
              <a:spcBef>
                <a:spcPts val="0"/>
              </a:spcBef>
              <a:spcAft>
                <a:spcPts val="0"/>
              </a:spcAft>
              <a:buClr>
                <a:schemeClr val="dk1"/>
              </a:buClr>
              <a:buSzPts val="1100"/>
              <a:buFont typeface="Arial"/>
              <a:buNone/>
            </a:pPr>
            <a:r>
              <a:rPr lang="en-GB" sz="1300">
                <a:solidFill>
                  <a:schemeClr val="dk1"/>
                </a:solidFill>
              </a:rPr>
              <a:t>Reading books will go home on Friday and must be returned on Wednesday. </a:t>
            </a:r>
            <a:endParaRPr sz="1300">
              <a:solidFill>
                <a:schemeClr val="dk1"/>
              </a:solidFill>
              <a:latin typeface="Lexend"/>
              <a:ea typeface="Lexend"/>
              <a:cs typeface="Lexend"/>
              <a:sym typeface="Lexend"/>
            </a:endParaRPr>
          </a:p>
          <a:p>
            <a:pPr indent="0" lvl="0" marL="0" rtl="0" algn="ctr">
              <a:spcBef>
                <a:spcPts val="0"/>
              </a:spcBef>
              <a:spcAft>
                <a:spcPts val="0"/>
              </a:spcAft>
              <a:buClr>
                <a:schemeClr val="dk1"/>
              </a:buClr>
              <a:buSzPts val="1100"/>
              <a:buFont typeface="Arial"/>
              <a:buNone/>
            </a:pPr>
            <a:r>
              <a:t/>
            </a:r>
            <a:endParaRPr sz="1300">
              <a:solidFill>
                <a:schemeClr val="dk1"/>
              </a:solidFill>
              <a:latin typeface="Lexend"/>
              <a:ea typeface="Lexend"/>
              <a:cs typeface="Lexend"/>
              <a:sym typeface="Lexend"/>
            </a:endParaRPr>
          </a:p>
          <a:p>
            <a:pPr indent="0" lvl="0" marL="0" rtl="0" algn="ctr">
              <a:spcBef>
                <a:spcPts val="0"/>
              </a:spcBef>
              <a:spcAft>
                <a:spcPts val="0"/>
              </a:spcAft>
              <a:buClr>
                <a:schemeClr val="dk1"/>
              </a:buClr>
              <a:buSzPts val="1100"/>
              <a:buFont typeface="Arial"/>
              <a:buNone/>
            </a:pPr>
            <a:r>
              <a:rPr b="1" lang="en-GB" sz="1300">
                <a:solidFill>
                  <a:schemeClr val="dk1"/>
                </a:solidFill>
                <a:latin typeface="Lexend"/>
                <a:ea typeface="Lexend"/>
                <a:cs typeface="Lexend"/>
                <a:sym typeface="Lexend"/>
              </a:rPr>
              <a:t>Numbots: </a:t>
            </a:r>
            <a:r>
              <a:rPr lang="en-GB" sz="1300">
                <a:solidFill>
                  <a:schemeClr val="dk1"/>
                </a:solidFill>
                <a:latin typeface="Lexend"/>
                <a:ea typeface="Lexend"/>
                <a:cs typeface="Lexend"/>
                <a:sym typeface="Lexend"/>
              </a:rPr>
              <a:t>Children can access this at home. Please ask if you not have a copy of your child’s details.</a:t>
            </a:r>
            <a:endParaRPr sz="1300">
              <a:solidFill>
                <a:schemeClr val="dk1"/>
              </a:solidFill>
              <a:latin typeface="Lexend"/>
              <a:ea typeface="Lexend"/>
              <a:cs typeface="Lexend"/>
              <a:sym typeface="Lexend"/>
            </a:endParaRPr>
          </a:p>
          <a:p>
            <a:pPr indent="0" lvl="0" marL="0" rtl="0" algn="ctr">
              <a:spcBef>
                <a:spcPts val="0"/>
              </a:spcBef>
              <a:spcAft>
                <a:spcPts val="0"/>
              </a:spcAft>
              <a:buClr>
                <a:schemeClr val="dk1"/>
              </a:buClr>
              <a:buSzPts val="1100"/>
              <a:buFont typeface="Arial"/>
              <a:buNone/>
            </a:pPr>
            <a:r>
              <a:t/>
            </a:r>
            <a:endParaRPr sz="1300">
              <a:solidFill>
                <a:schemeClr val="dk1"/>
              </a:solidFill>
              <a:latin typeface="Lexend"/>
              <a:ea typeface="Lexend"/>
              <a:cs typeface="Lexend"/>
              <a:sym typeface="Lexend"/>
            </a:endParaRPr>
          </a:p>
          <a:p>
            <a:pPr indent="0" lvl="0" marL="0" rtl="0" algn="ctr">
              <a:spcBef>
                <a:spcPts val="0"/>
              </a:spcBef>
              <a:spcAft>
                <a:spcPts val="0"/>
              </a:spcAft>
              <a:buClr>
                <a:schemeClr val="dk1"/>
              </a:buClr>
              <a:buSzPts val="1100"/>
              <a:buFont typeface="Arial"/>
              <a:buNone/>
            </a:pPr>
            <a:r>
              <a:rPr b="1" lang="en-GB" sz="1300">
                <a:solidFill>
                  <a:schemeClr val="dk1"/>
                </a:solidFill>
                <a:latin typeface="Lexend"/>
                <a:ea typeface="Lexend"/>
                <a:cs typeface="Lexend"/>
                <a:sym typeface="Lexend"/>
              </a:rPr>
              <a:t>TT Rockstars: </a:t>
            </a:r>
            <a:r>
              <a:rPr lang="en-GB" sz="1300">
                <a:solidFill>
                  <a:schemeClr val="dk1"/>
                </a:solidFill>
                <a:latin typeface="Lexend"/>
                <a:ea typeface="Lexend"/>
                <a:cs typeface="Lexend"/>
                <a:sym typeface="Lexend"/>
              </a:rPr>
              <a:t>In Year 2, we focus on our 2, 5 and 10 times tables. These can be practised on TT Rockstars. </a:t>
            </a:r>
            <a:endParaRPr sz="1300">
              <a:solidFill>
                <a:schemeClr val="dk1"/>
              </a:solidFill>
              <a:latin typeface="Lexend"/>
              <a:ea typeface="Lexend"/>
              <a:cs typeface="Lexend"/>
              <a:sym typeface="Lexend"/>
            </a:endParaRPr>
          </a:p>
          <a:p>
            <a:pPr indent="0" lvl="0" marL="0" rtl="0" algn="ctr">
              <a:spcBef>
                <a:spcPts val="0"/>
              </a:spcBef>
              <a:spcAft>
                <a:spcPts val="0"/>
              </a:spcAft>
              <a:buClr>
                <a:schemeClr val="dk1"/>
              </a:buClr>
              <a:buSzPts val="1100"/>
              <a:buFont typeface="Arial"/>
              <a:buNone/>
            </a:pPr>
            <a:r>
              <a:t/>
            </a:r>
            <a:endParaRPr sz="1300">
              <a:solidFill>
                <a:schemeClr val="dk1"/>
              </a:solidFill>
              <a:latin typeface="Lexend"/>
              <a:ea typeface="Lexend"/>
              <a:cs typeface="Lexend"/>
              <a:sym typeface="Lexend"/>
            </a:endParaRPr>
          </a:p>
          <a:p>
            <a:pPr indent="0" lvl="0" marL="0" rtl="0" algn="ctr">
              <a:spcBef>
                <a:spcPts val="0"/>
              </a:spcBef>
              <a:spcAft>
                <a:spcPts val="0"/>
              </a:spcAft>
              <a:buClr>
                <a:schemeClr val="dk1"/>
              </a:buClr>
              <a:buSzPts val="1100"/>
              <a:buFont typeface="Arial"/>
              <a:buNone/>
            </a:pPr>
            <a:r>
              <a:rPr lang="en-GB" sz="1300">
                <a:solidFill>
                  <a:schemeClr val="dk1"/>
                </a:solidFill>
                <a:latin typeface="Lexend"/>
                <a:ea typeface="Lexend"/>
                <a:cs typeface="Lexend"/>
                <a:sym typeface="Lexend"/>
              </a:rPr>
              <a:t>The log in details are the same for numbots and TT Rockstars.</a:t>
            </a:r>
            <a:endParaRPr sz="1300">
              <a:solidFill>
                <a:schemeClr val="dk1"/>
              </a:solidFill>
              <a:latin typeface="Lexend"/>
              <a:ea typeface="Lexend"/>
              <a:cs typeface="Lexend"/>
              <a:sym typeface="Lexend"/>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3" name="Shape 63"/>
        <p:cNvGrpSpPr/>
        <p:nvPr/>
      </p:nvGrpSpPr>
      <p:grpSpPr>
        <a:xfrm>
          <a:off x="0" y="0"/>
          <a:ext cx="0" cy="0"/>
          <a:chOff x="0" y="0"/>
          <a:chExt cx="0" cy="0"/>
        </a:xfrm>
      </p:grpSpPr>
      <p:sp>
        <p:nvSpPr>
          <p:cNvPr id="64" name="Google Shape;64;p14"/>
          <p:cNvSpPr/>
          <p:nvPr/>
        </p:nvSpPr>
        <p:spPr>
          <a:xfrm>
            <a:off x="6854075" y="2253500"/>
            <a:ext cx="2169300" cy="2835900"/>
          </a:xfrm>
          <a:prstGeom prst="roundRect">
            <a:avLst>
              <a:gd fmla="val 16667" name="adj"/>
            </a:avLst>
          </a:prstGeom>
          <a:solidFill>
            <a:srgbClr val="EAD1DC"/>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latin typeface="Oswald"/>
              <a:ea typeface="Oswald"/>
              <a:cs typeface="Oswald"/>
              <a:sym typeface="Oswald"/>
            </a:endParaRPr>
          </a:p>
        </p:txBody>
      </p:sp>
      <p:sp>
        <p:nvSpPr>
          <p:cNvPr id="65" name="Google Shape;65;p14"/>
          <p:cNvSpPr/>
          <p:nvPr/>
        </p:nvSpPr>
        <p:spPr>
          <a:xfrm>
            <a:off x="93925" y="88450"/>
            <a:ext cx="2442900" cy="1266600"/>
          </a:xfrm>
          <a:prstGeom prst="roundRect">
            <a:avLst>
              <a:gd fmla="val 16667" name="adj"/>
            </a:avLst>
          </a:prstGeom>
          <a:gradFill>
            <a:gsLst>
              <a:gs pos="0">
                <a:srgbClr val="D4E5F5"/>
              </a:gs>
              <a:gs pos="100000">
                <a:srgbClr val="70A4D5"/>
              </a:gs>
            </a:gsLst>
            <a:path path="circle">
              <a:fillToRect b="50%" l="50%" r="50%" t="50%"/>
            </a:path>
            <a:tileRect/>
          </a:gra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b="1" lang="en-GB" sz="1300">
                <a:solidFill>
                  <a:schemeClr val="dk1"/>
                </a:solidFill>
                <a:latin typeface="Lexend"/>
                <a:ea typeface="Lexend"/>
                <a:cs typeface="Lexend"/>
                <a:sym typeface="Lexend"/>
              </a:rPr>
              <a:t>Computing</a:t>
            </a:r>
            <a:endParaRPr b="1" sz="1300">
              <a:solidFill>
                <a:schemeClr val="dk1"/>
              </a:solidFill>
              <a:latin typeface="Lexend"/>
              <a:ea typeface="Lexend"/>
              <a:cs typeface="Lexend"/>
              <a:sym typeface="Lexend"/>
            </a:endParaRPr>
          </a:p>
          <a:p>
            <a:pPr indent="0" lvl="0" marL="0" rtl="0" algn="ctr">
              <a:spcBef>
                <a:spcPts val="0"/>
              </a:spcBef>
              <a:spcAft>
                <a:spcPts val="0"/>
              </a:spcAft>
              <a:buClr>
                <a:schemeClr val="dk1"/>
              </a:buClr>
              <a:buSzPts val="1100"/>
              <a:buFont typeface="Arial"/>
              <a:buNone/>
            </a:pPr>
            <a:r>
              <a:rPr b="1" lang="en-GB" sz="1300">
                <a:solidFill>
                  <a:schemeClr val="dk1"/>
                </a:solidFill>
                <a:latin typeface="Lexend"/>
                <a:ea typeface="Lexend"/>
                <a:cs typeface="Lexend"/>
                <a:sym typeface="Lexend"/>
              </a:rPr>
              <a:t> </a:t>
            </a:r>
            <a:endParaRPr b="1" sz="1300">
              <a:solidFill>
                <a:schemeClr val="dk1"/>
              </a:solidFill>
              <a:latin typeface="Lexend"/>
              <a:ea typeface="Lexend"/>
              <a:cs typeface="Lexend"/>
              <a:sym typeface="Lexend"/>
            </a:endParaRPr>
          </a:p>
          <a:p>
            <a:pPr indent="0" lvl="0" marL="0" rtl="0" algn="ctr">
              <a:spcBef>
                <a:spcPts val="0"/>
              </a:spcBef>
              <a:spcAft>
                <a:spcPts val="0"/>
              </a:spcAft>
              <a:buClr>
                <a:schemeClr val="dk1"/>
              </a:buClr>
              <a:buSzPts val="1100"/>
              <a:buFont typeface="Arial"/>
              <a:buNone/>
            </a:pPr>
            <a:r>
              <a:rPr lang="en-GB" sz="1300">
                <a:solidFill>
                  <a:schemeClr val="dk1"/>
                </a:solidFill>
                <a:latin typeface="Lexend"/>
                <a:ea typeface="Lexend"/>
                <a:cs typeface="Lexend"/>
                <a:sym typeface="Lexend"/>
              </a:rPr>
              <a:t>Our focus for Term 6 will be creating art digitally. </a:t>
            </a:r>
            <a:endParaRPr>
              <a:latin typeface="Lexend"/>
              <a:ea typeface="Lexend"/>
              <a:cs typeface="Lexend"/>
              <a:sym typeface="Lexend"/>
            </a:endParaRPr>
          </a:p>
        </p:txBody>
      </p:sp>
      <p:sp>
        <p:nvSpPr>
          <p:cNvPr id="66" name="Google Shape;66;p14"/>
          <p:cNvSpPr/>
          <p:nvPr/>
        </p:nvSpPr>
        <p:spPr>
          <a:xfrm>
            <a:off x="6854075" y="88450"/>
            <a:ext cx="2169300" cy="2061900"/>
          </a:xfrm>
          <a:prstGeom prst="roundRect">
            <a:avLst>
              <a:gd fmla="val 16667" name="adj"/>
            </a:avLst>
          </a:prstGeom>
          <a:gradFill>
            <a:gsLst>
              <a:gs pos="0">
                <a:srgbClr val="D4E5F5"/>
              </a:gs>
              <a:gs pos="100000">
                <a:srgbClr val="70A4D5"/>
              </a:gs>
            </a:gsLst>
            <a:path path="circle">
              <a:fillToRect b="50%" l="50%" r="50%" t="50%"/>
            </a:path>
            <a:tileRect/>
          </a:gra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b="1" lang="en-GB" sz="1300">
                <a:solidFill>
                  <a:schemeClr val="dk1"/>
                </a:solidFill>
                <a:latin typeface="Lexend"/>
                <a:ea typeface="Lexend"/>
                <a:cs typeface="Lexend"/>
                <a:sym typeface="Lexend"/>
              </a:rPr>
              <a:t>Physical Education </a:t>
            </a:r>
            <a:endParaRPr b="1" sz="1300">
              <a:solidFill>
                <a:schemeClr val="dk1"/>
              </a:solidFill>
              <a:latin typeface="Lexend"/>
              <a:ea typeface="Lexend"/>
              <a:cs typeface="Lexend"/>
              <a:sym typeface="Lexend"/>
            </a:endParaRPr>
          </a:p>
          <a:p>
            <a:pPr indent="0" lvl="0" marL="0" rtl="0" algn="ctr">
              <a:spcBef>
                <a:spcPts val="0"/>
              </a:spcBef>
              <a:spcAft>
                <a:spcPts val="0"/>
              </a:spcAft>
              <a:buNone/>
            </a:pPr>
            <a:r>
              <a:rPr lang="en-GB" sz="1300">
                <a:solidFill>
                  <a:schemeClr val="dk1"/>
                </a:solidFill>
                <a:latin typeface="Lexend"/>
                <a:ea typeface="Lexend"/>
                <a:cs typeface="Lexend"/>
                <a:sym typeface="Lexend"/>
              </a:rPr>
              <a:t>Our 6th ‘Real PE’ unit is a Health and Fitness. In this unit, the children will develop ball chasing and floor work balance through focused practised and competitive games. </a:t>
            </a:r>
            <a:endParaRPr>
              <a:latin typeface="Oswald"/>
              <a:ea typeface="Oswald"/>
              <a:cs typeface="Oswald"/>
              <a:sym typeface="Oswald"/>
            </a:endParaRPr>
          </a:p>
        </p:txBody>
      </p:sp>
      <p:sp>
        <p:nvSpPr>
          <p:cNvPr id="67" name="Google Shape;67;p14"/>
          <p:cNvSpPr/>
          <p:nvPr/>
        </p:nvSpPr>
        <p:spPr>
          <a:xfrm>
            <a:off x="2653450" y="3652300"/>
            <a:ext cx="4033800" cy="1437000"/>
          </a:xfrm>
          <a:prstGeom prst="roundRect">
            <a:avLst>
              <a:gd fmla="val 16667" name="adj"/>
            </a:avLst>
          </a:prstGeom>
          <a:gradFill>
            <a:gsLst>
              <a:gs pos="0">
                <a:srgbClr val="DBD4EB"/>
              </a:gs>
              <a:gs pos="100000">
                <a:srgbClr val="9180BB"/>
              </a:gs>
            </a:gsLst>
            <a:path path="circle">
              <a:fillToRect b="50%" l="50%" r="50%" t="50%"/>
            </a:path>
            <a:tileRect/>
          </a:gra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b="1" lang="en-GB" sz="1300">
                <a:solidFill>
                  <a:schemeClr val="dk1"/>
                </a:solidFill>
                <a:latin typeface="Lexend"/>
                <a:ea typeface="Lexend"/>
                <a:cs typeface="Lexend"/>
                <a:sym typeface="Lexend"/>
              </a:rPr>
              <a:t>PSHE </a:t>
            </a:r>
            <a:endParaRPr b="1" sz="1300">
              <a:solidFill>
                <a:schemeClr val="dk1"/>
              </a:solidFill>
              <a:latin typeface="Lexend"/>
              <a:ea typeface="Lexend"/>
              <a:cs typeface="Lexend"/>
              <a:sym typeface="Lexend"/>
            </a:endParaRPr>
          </a:p>
          <a:p>
            <a:pPr indent="0" lvl="0" marL="0" rtl="0" algn="ctr">
              <a:spcBef>
                <a:spcPts val="0"/>
              </a:spcBef>
              <a:spcAft>
                <a:spcPts val="0"/>
              </a:spcAft>
              <a:buClr>
                <a:schemeClr val="dk1"/>
              </a:buClr>
              <a:buSzPts val="1100"/>
              <a:buFont typeface="Arial"/>
              <a:buNone/>
            </a:pPr>
            <a:r>
              <a:rPr lang="en-GB" sz="1100">
                <a:solidFill>
                  <a:schemeClr val="dk1"/>
                </a:solidFill>
                <a:latin typeface="Lexend"/>
                <a:ea typeface="Lexend"/>
                <a:cs typeface="Lexend"/>
                <a:sym typeface="Lexend"/>
              </a:rPr>
              <a:t>Our topic in PSHE this term is the wider world. Children will be learning about caring for the community, work and winning and losing.  In PSHE this term we will also be doing 3 RSE lessons discussing how we change as we grow, when physical contact is ok and how to discuss concerns with a trusted adult. </a:t>
            </a:r>
            <a:endParaRPr sz="1100">
              <a:solidFill>
                <a:schemeClr val="dk1"/>
              </a:solidFill>
              <a:latin typeface="Lexend"/>
              <a:ea typeface="Lexend"/>
              <a:cs typeface="Lexend"/>
              <a:sym typeface="Lexend"/>
            </a:endParaRPr>
          </a:p>
        </p:txBody>
      </p:sp>
      <p:sp>
        <p:nvSpPr>
          <p:cNvPr id="68" name="Google Shape;68;p14"/>
          <p:cNvSpPr txBox="1"/>
          <p:nvPr/>
        </p:nvSpPr>
        <p:spPr>
          <a:xfrm>
            <a:off x="6854175" y="2293475"/>
            <a:ext cx="2169300" cy="27552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GB" sz="1300">
                <a:solidFill>
                  <a:schemeClr val="dk1"/>
                </a:solidFill>
                <a:latin typeface="Lexend"/>
                <a:ea typeface="Lexend"/>
                <a:cs typeface="Lexend"/>
                <a:sym typeface="Lexend"/>
              </a:rPr>
              <a:t>Music </a:t>
            </a:r>
            <a:endParaRPr b="1" sz="1300">
              <a:solidFill>
                <a:schemeClr val="dk1"/>
              </a:solidFill>
              <a:latin typeface="Lexend"/>
              <a:ea typeface="Lexend"/>
              <a:cs typeface="Lexend"/>
              <a:sym typeface="Lexend"/>
            </a:endParaRPr>
          </a:p>
          <a:p>
            <a:pPr indent="0" lvl="0" marL="0" rtl="0" algn="ctr">
              <a:spcBef>
                <a:spcPts val="0"/>
              </a:spcBef>
              <a:spcAft>
                <a:spcPts val="0"/>
              </a:spcAft>
              <a:buNone/>
            </a:pPr>
            <a:r>
              <a:rPr lang="en-GB">
                <a:solidFill>
                  <a:schemeClr val="dk1"/>
                </a:solidFill>
              </a:rPr>
              <a:t>Our music topic next term is Tańczymy Labada. This topic is based around a welcoming Polish circle game with increasingly tricky actions, which will help to develop children’s sense of beat and encourage cooperative play.</a:t>
            </a:r>
            <a:endParaRPr sz="1300">
              <a:solidFill>
                <a:schemeClr val="dk1"/>
              </a:solidFill>
              <a:highlight>
                <a:srgbClr val="FFFF00"/>
              </a:highlight>
            </a:endParaRPr>
          </a:p>
        </p:txBody>
      </p:sp>
      <p:sp>
        <p:nvSpPr>
          <p:cNvPr id="69" name="Google Shape;69;p14"/>
          <p:cNvSpPr txBox="1"/>
          <p:nvPr/>
        </p:nvSpPr>
        <p:spPr>
          <a:xfrm>
            <a:off x="2588213" y="88450"/>
            <a:ext cx="4190100" cy="800400"/>
          </a:xfrm>
          <a:prstGeom prst="rect">
            <a:avLst/>
          </a:prstGeom>
          <a:gradFill>
            <a:gsLst>
              <a:gs pos="0">
                <a:srgbClr val="FFF6DB"/>
              </a:gs>
              <a:gs pos="100000">
                <a:srgbClr val="FAD25C"/>
              </a:gs>
            </a:gsLst>
            <a:path path="circle">
              <a:fillToRect b="50%" l="50%" r="50%" t="50%"/>
            </a:path>
            <a:tileRect/>
          </a:gradFill>
          <a:ln cap="flat" cmpd="sng" w="19050">
            <a:solidFill>
              <a:srgbClr val="000000"/>
            </a:solidFill>
            <a:prstDash val="solid"/>
            <a:round/>
            <a:headEnd len="sm" w="sm" type="none"/>
            <a:tailEnd len="sm" w="sm" type="none"/>
          </a:ln>
        </p:spPr>
        <p:txBody>
          <a:bodyPr anchorCtr="0" anchor="t" bIns="91425" lIns="91425" spcFirstLastPara="1" rIns="91425" wrap="square" tIns="91425">
            <a:spAutoFit/>
          </a:bodyPr>
          <a:lstStyle/>
          <a:p>
            <a:pPr indent="0" lvl="0" marL="0" rtl="0" algn="ctr">
              <a:spcBef>
                <a:spcPts val="0"/>
              </a:spcBef>
              <a:spcAft>
                <a:spcPts val="0"/>
              </a:spcAft>
              <a:buNone/>
            </a:pPr>
            <a:r>
              <a:rPr lang="en-GB" sz="2000">
                <a:solidFill>
                  <a:schemeClr val="dk1"/>
                </a:solidFill>
              </a:rPr>
              <a:t>Year 2 Term 6</a:t>
            </a:r>
            <a:endParaRPr sz="2000">
              <a:solidFill>
                <a:schemeClr val="dk1"/>
              </a:solidFill>
            </a:endParaRPr>
          </a:p>
          <a:p>
            <a:pPr indent="0" lvl="0" marL="0" rtl="0" algn="ctr">
              <a:spcBef>
                <a:spcPts val="0"/>
              </a:spcBef>
              <a:spcAft>
                <a:spcPts val="0"/>
              </a:spcAft>
              <a:buNone/>
            </a:pPr>
            <a:r>
              <a:rPr lang="en-GB" sz="2000">
                <a:solidFill>
                  <a:schemeClr val="dk1"/>
                </a:solidFill>
              </a:rPr>
              <a:t>Magnificent Monarchs!</a:t>
            </a:r>
            <a:endParaRPr sz="400"/>
          </a:p>
        </p:txBody>
      </p:sp>
      <p:sp>
        <p:nvSpPr>
          <p:cNvPr id="70" name="Google Shape;70;p14"/>
          <p:cNvSpPr/>
          <p:nvPr/>
        </p:nvSpPr>
        <p:spPr>
          <a:xfrm>
            <a:off x="2665950" y="960000"/>
            <a:ext cx="4059000" cy="996900"/>
          </a:xfrm>
          <a:prstGeom prst="roundRect">
            <a:avLst>
              <a:gd fmla="val 16667" name="adj"/>
            </a:avLst>
          </a:prstGeom>
          <a:solidFill>
            <a:srgbClr val="FCE5CD"/>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b="1" lang="en-GB" sz="1300">
                <a:solidFill>
                  <a:schemeClr val="dk1"/>
                </a:solidFill>
              </a:rPr>
              <a:t>P.E.</a:t>
            </a:r>
            <a:endParaRPr b="1" sz="1300">
              <a:solidFill>
                <a:schemeClr val="dk1"/>
              </a:solidFill>
            </a:endParaRPr>
          </a:p>
          <a:p>
            <a:pPr indent="0" lvl="0" marL="0" rtl="0" algn="ctr">
              <a:spcBef>
                <a:spcPts val="0"/>
              </a:spcBef>
              <a:spcAft>
                <a:spcPts val="0"/>
              </a:spcAft>
              <a:buClr>
                <a:schemeClr val="dk1"/>
              </a:buClr>
              <a:buSzPts val="1100"/>
              <a:buFont typeface="Arial"/>
              <a:buNone/>
            </a:pPr>
            <a:r>
              <a:rPr lang="en-GB" sz="1300">
                <a:solidFill>
                  <a:schemeClr val="dk1"/>
                </a:solidFill>
              </a:rPr>
              <a:t>Monday </a:t>
            </a:r>
            <a:r>
              <a:rPr lang="en-GB" sz="1300">
                <a:solidFill>
                  <a:schemeClr val="dk1"/>
                </a:solidFill>
              </a:rPr>
              <a:t>(outside)  Tuesday (inside) </a:t>
            </a:r>
            <a:endParaRPr sz="1300">
              <a:solidFill>
                <a:schemeClr val="dk1"/>
              </a:solidFill>
            </a:endParaRPr>
          </a:p>
          <a:p>
            <a:pPr indent="0" lvl="0" marL="0" rtl="0" algn="ctr">
              <a:spcBef>
                <a:spcPts val="0"/>
              </a:spcBef>
              <a:spcAft>
                <a:spcPts val="0"/>
              </a:spcAft>
              <a:buClr>
                <a:schemeClr val="dk1"/>
              </a:buClr>
              <a:buSzPts val="1100"/>
              <a:buFont typeface="Arial"/>
              <a:buNone/>
            </a:pPr>
            <a:r>
              <a:rPr i="1" lang="en-GB" sz="1300">
                <a:solidFill>
                  <a:schemeClr val="dk1"/>
                </a:solidFill>
              </a:rPr>
              <a:t>Please remember that earrings need to be taken out and correct PE Kit worn to school that day.</a:t>
            </a:r>
            <a:endParaRPr i="1" sz="1300">
              <a:solidFill>
                <a:schemeClr val="dk1"/>
              </a:solidFill>
            </a:endParaRPr>
          </a:p>
        </p:txBody>
      </p:sp>
      <p:sp>
        <p:nvSpPr>
          <p:cNvPr id="71" name="Google Shape;71;p14"/>
          <p:cNvSpPr/>
          <p:nvPr/>
        </p:nvSpPr>
        <p:spPr>
          <a:xfrm>
            <a:off x="2640850" y="2028050"/>
            <a:ext cx="4059000" cy="1553100"/>
          </a:xfrm>
          <a:prstGeom prst="roundRect">
            <a:avLst>
              <a:gd fmla="val 16667" name="adj"/>
            </a:avLst>
          </a:prstGeom>
          <a:solidFill>
            <a:srgbClr val="D9EAD3"/>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b="1" lang="en-GB" sz="1300">
                <a:latin typeface="Lexend"/>
                <a:ea typeface="Lexend"/>
                <a:cs typeface="Lexend"/>
                <a:sym typeface="Lexend"/>
              </a:rPr>
              <a:t>Science  - </a:t>
            </a:r>
            <a:r>
              <a:rPr b="1" i="1" lang="en-GB" sz="1300">
                <a:latin typeface="Lexend"/>
                <a:ea typeface="Lexend"/>
                <a:cs typeface="Lexend"/>
                <a:sym typeface="Lexend"/>
              </a:rPr>
              <a:t>Animals and Living Things</a:t>
            </a:r>
            <a:endParaRPr b="1" i="1" sz="1300">
              <a:latin typeface="Lexend"/>
              <a:ea typeface="Lexend"/>
              <a:cs typeface="Lexend"/>
              <a:sym typeface="Lexend"/>
            </a:endParaRPr>
          </a:p>
          <a:p>
            <a:pPr indent="0" lvl="0" marL="0" rtl="0" algn="ctr">
              <a:spcBef>
                <a:spcPts val="0"/>
              </a:spcBef>
              <a:spcAft>
                <a:spcPts val="0"/>
              </a:spcAft>
              <a:buNone/>
            </a:pPr>
            <a:r>
              <a:rPr lang="en-GB" sz="1300">
                <a:solidFill>
                  <a:srgbClr val="303030"/>
                </a:solidFill>
                <a:latin typeface="Lexend"/>
                <a:ea typeface="Lexend"/>
                <a:cs typeface="Lexend"/>
                <a:sym typeface="Lexend"/>
              </a:rPr>
              <a:t>This project teaches children about growth in animals by exploring the life cycles of some familiar animals. They build on learning about the survival of humans by identifying the basic needs of animals for survival, including food, water, air and shelter.</a:t>
            </a:r>
            <a:endParaRPr sz="1300">
              <a:solidFill>
                <a:schemeClr val="dk1"/>
              </a:solidFill>
              <a:latin typeface="Lexend"/>
              <a:ea typeface="Lexend"/>
              <a:cs typeface="Lexend"/>
              <a:sym typeface="Lexend"/>
            </a:endParaRPr>
          </a:p>
        </p:txBody>
      </p:sp>
      <p:sp>
        <p:nvSpPr>
          <p:cNvPr id="72" name="Google Shape;72;p14"/>
          <p:cNvSpPr/>
          <p:nvPr/>
        </p:nvSpPr>
        <p:spPr>
          <a:xfrm>
            <a:off x="43725" y="3652325"/>
            <a:ext cx="2493000" cy="1437000"/>
          </a:xfrm>
          <a:prstGeom prst="roundRect">
            <a:avLst>
              <a:gd fmla="val 16667" name="adj"/>
            </a:avLst>
          </a:prstGeom>
          <a:solidFill>
            <a:srgbClr val="D9D2E9"/>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b="1" lang="en-GB" sz="1300">
                <a:latin typeface="Lexend"/>
                <a:ea typeface="Lexend"/>
                <a:cs typeface="Lexend"/>
                <a:sym typeface="Lexend"/>
              </a:rPr>
              <a:t>Art</a:t>
            </a:r>
            <a:endParaRPr b="1" sz="1300">
              <a:latin typeface="Lexend"/>
              <a:ea typeface="Lexend"/>
              <a:cs typeface="Lexend"/>
              <a:sym typeface="Lexend"/>
            </a:endParaRPr>
          </a:p>
          <a:p>
            <a:pPr indent="0" lvl="0" marL="0" rtl="0" algn="ctr">
              <a:spcBef>
                <a:spcPts val="0"/>
              </a:spcBef>
              <a:spcAft>
                <a:spcPts val="0"/>
              </a:spcAft>
              <a:buNone/>
            </a:pPr>
            <a:r>
              <a:t/>
            </a:r>
            <a:endParaRPr b="1" sz="1300">
              <a:latin typeface="Lexend"/>
              <a:ea typeface="Lexend"/>
              <a:cs typeface="Lexend"/>
              <a:sym typeface="Lexend"/>
            </a:endParaRPr>
          </a:p>
          <a:p>
            <a:pPr indent="0" lvl="0" marL="0" rtl="0" algn="ctr">
              <a:spcBef>
                <a:spcPts val="0"/>
              </a:spcBef>
              <a:spcAft>
                <a:spcPts val="0"/>
              </a:spcAft>
              <a:buNone/>
            </a:pPr>
            <a:r>
              <a:rPr lang="en-GB" sz="1300">
                <a:latin typeface="Lexend"/>
                <a:ea typeface="Lexend"/>
                <a:cs typeface="Lexend"/>
                <a:sym typeface="Lexend"/>
              </a:rPr>
              <a:t>This term in art children will be making sculptures of paper </a:t>
            </a:r>
            <a:r>
              <a:rPr lang="en-GB" sz="1300">
                <a:latin typeface="Lexend"/>
                <a:ea typeface="Lexend"/>
                <a:cs typeface="Lexend"/>
                <a:sym typeface="Lexend"/>
              </a:rPr>
              <a:t>mache</a:t>
            </a:r>
            <a:r>
              <a:rPr lang="en-GB" sz="1300">
                <a:latin typeface="Lexend"/>
                <a:ea typeface="Lexend"/>
                <a:cs typeface="Lexend"/>
                <a:sym typeface="Lexend"/>
              </a:rPr>
              <a:t>.</a:t>
            </a:r>
            <a:endParaRPr sz="1300">
              <a:latin typeface="Lexend"/>
              <a:ea typeface="Lexend"/>
              <a:cs typeface="Lexend"/>
              <a:sym typeface="Lexend"/>
            </a:endParaRPr>
          </a:p>
          <a:p>
            <a:pPr indent="0" lvl="0" marL="0" rtl="0" algn="ctr">
              <a:spcBef>
                <a:spcPts val="0"/>
              </a:spcBef>
              <a:spcAft>
                <a:spcPts val="0"/>
              </a:spcAft>
              <a:buClr>
                <a:schemeClr val="dk1"/>
              </a:buClr>
              <a:buSzPts val="1100"/>
              <a:buFont typeface="Arial"/>
              <a:buNone/>
            </a:pPr>
            <a:r>
              <a:t/>
            </a:r>
            <a:endParaRPr sz="1300">
              <a:solidFill>
                <a:schemeClr val="dk1"/>
              </a:solidFill>
              <a:latin typeface="Lexend"/>
              <a:ea typeface="Lexend"/>
              <a:cs typeface="Lexend"/>
              <a:sym typeface="Lexend"/>
            </a:endParaRPr>
          </a:p>
        </p:txBody>
      </p:sp>
      <p:sp>
        <p:nvSpPr>
          <p:cNvPr id="73" name="Google Shape;73;p14"/>
          <p:cNvSpPr/>
          <p:nvPr/>
        </p:nvSpPr>
        <p:spPr>
          <a:xfrm>
            <a:off x="43725" y="1435725"/>
            <a:ext cx="2442900" cy="2172900"/>
          </a:xfrm>
          <a:prstGeom prst="roundRect">
            <a:avLst>
              <a:gd fmla="val 16667" name="adj"/>
            </a:avLst>
          </a:prstGeom>
          <a:solidFill>
            <a:srgbClr val="F4CCCC"/>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b="1" lang="en-GB" sz="1300">
                <a:solidFill>
                  <a:schemeClr val="dk1"/>
                </a:solidFill>
                <a:latin typeface="Lexend"/>
                <a:ea typeface="Lexend"/>
                <a:cs typeface="Lexend"/>
                <a:sym typeface="Lexend"/>
              </a:rPr>
              <a:t>Religious Education</a:t>
            </a:r>
            <a:endParaRPr b="1" sz="1300">
              <a:solidFill>
                <a:schemeClr val="dk1"/>
              </a:solidFill>
              <a:latin typeface="Lexend"/>
              <a:ea typeface="Lexend"/>
              <a:cs typeface="Lexend"/>
              <a:sym typeface="Lexend"/>
            </a:endParaRPr>
          </a:p>
          <a:p>
            <a:pPr indent="0" lvl="0" marL="0" rtl="0" algn="ctr">
              <a:spcBef>
                <a:spcPts val="0"/>
              </a:spcBef>
              <a:spcAft>
                <a:spcPts val="0"/>
              </a:spcAft>
              <a:buClr>
                <a:schemeClr val="dk1"/>
              </a:buClr>
              <a:buSzPts val="1100"/>
              <a:buFont typeface="Arial"/>
              <a:buNone/>
            </a:pPr>
            <a:r>
              <a:t/>
            </a:r>
            <a:endParaRPr b="1" sz="1300">
              <a:solidFill>
                <a:schemeClr val="dk1"/>
              </a:solidFill>
              <a:latin typeface="Lexend"/>
              <a:ea typeface="Lexend"/>
              <a:cs typeface="Lexend"/>
              <a:sym typeface="Lexend"/>
            </a:endParaRPr>
          </a:p>
          <a:p>
            <a:pPr indent="0" lvl="0" marL="0" rtl="0" algn="ctr">
              <a:spcBef>
                <a:spcPts val="0"/>
              </a:spcBef>
              <a:spcAft>
                <a:spcPts val="0"/>
              </a:spcAft>
              <a:buClr>
                <a:schemeClr val="dk1"/>
              </a:buClr>
              <a:buSzPts val="1100"/>
              <a:buFont typeface="Arial"/>
              <a:buNone/>
            </a:pPr>
            <a:r>
              <a:rPr lang="en-GB" sz="1300">
                <a:solidFill>
                  <a:schemeClr val="dk1"/>
                </a:solidFill>
                <a:latin typeface="Lexend"/>
                <a:ea typeface="Lexend"/>
                <a:cs typeface="Lexend"/>
                <a:sym typeface="Lexend"/>
              </a:rPr>
              <a:t>Children will learn about different religious and spiritual ways of life about</a:t>
            </a:r>
            <a:endParaRPr sz="1300">
              <a:solidFill>
                <a:schemeClr val="dk1"/>
              </a:solidFill>
              <a:latin typeface="Lexend"/>
              <a:ea typeface="Lexend"/>
              <a:cs typeface="Lexend"/>
              <a:sym typeface="Lexend"/>
            </a:endParaRPr>
          </a:p>
          <a:p>
            <a:pPr indent="0" lvl="0" marL="0" rtl="0" algn="ctr">
              <a:spcBef>
                <a:spcPts val="0"/>
              </a:spcBef>
              <a:spcAft>
                <a:spcPts val="0"/>
              </a:spcAft>
              <a:buNone/>
            </a:pPr>
            <a:r>
              <a:rPr lang="en-GB" sz="1300">
                <a:solidFill>
                  <a:schemeClr val="dk1"/>
                </a:solidFill>
                <a:latin typeface="Lexend"/>
                <a:ea typeface="Lexend"/>
                <a:cs typeface="Lexend"/>
                <a:sym typeface="Lexend"/>
              </a:rPr>
              <a:t>caring for other people and for the world. </a:t>
            </a:r>
            <a:endParaRPr>
              <a:latin typeface="Lexend"/>
              <a:ea typeface="Lexend"/>
              <a:cs typeface="Lexend"/>
              <a:sym typeface="Lexend"/>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