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Lst>
  <p:sldSz cy="5143500" cx="9144000"/>
  <p:notesSz cx="6858000" cy="9144000"/>
  <p:embeddedFontLst>
    <p:embeddedFont>
      <p:font typeface="Patrick Hand"/>
      <p:regular r:id="rId8"/>
    </p:embeddedFont>
    <p:embeddedFont>
      <p:font typeface="Livvic"/>
      <p:regular r:id="rId9"/>
      <p:bold r:id="rId10"/>
      <p:italic r:id="rId11"/>
      <p:boldItalic r:id="rId12"/>
    </p:embeddedFont>
    <p:embeddedFont>
      <p:font typeface="Oswald"/>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15" roundtripDataSignature="AMtx7mhp1bx2nLXqmmLEiNyA6tO1AeTXk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Livvic-italic.fntdata"/><Relationship Id="rId10" Type="http://schemas.openxmlformats.org/officeDocument/2006/relationships/font" Target="fonts/Livvic-bold.fntdata"/><Relationship Id="rId13" Type="http://schemas.openxmlformats.org/officeDocument/2006/relationships/font" Target="fonts/Oswald-regular.fntdata"/><Relationship Id="rId12" Type="http://schemas.openxmlformats.org/officeDocument/2006/relationships/font" Target="fonts/Livvic-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Livvic-regular.fntdata"/><Relationship Id="rId15" Type="http://customschemas.google.com/relationships/presentationmetadata" Target="metadata"/><Relationship Id="rId14" Type="http://schemas.openxmlformats.org/officeDocument/2006/relationships/font" Target="fonts/Oswald-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PatrickHand-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0"/>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1"/>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1"/>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1"/>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2"/>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
          <p:cNvSpPr/>
          <p:nvPr/>
        </p:nvSpPr>
        <p:spPr>
          <a:xfrm>
            <a:off x="6780525" y="112925"/>
            <a:ext cx="2269500" cy="2739300"/>
          </a:xfrm>
          <a:prstGeom prst="roundRect">
            <a:avLst>
              <a:gd fmla="val 16667" name="adj"/>
            </a:avLst>
          </a:prstGeom>
          <a:gradFill>
            <a:gsLst>
              <a:gs pos="0">
                <a:srgbClr val="D4E5F5"/>
              </a:gs>
              <a:gs pos="100000">
                <a:srgbClr val="70A4D5"/>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50"/>
              <a:buFont typeface="Arial"/>
              <a:buNone/>
            </a:pPr>
            <a:r>
              <a:t/>
            </a:r>
            <a:endParaRPr b="0" i="0" sz="12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sz="1650" u="sng">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b="0" i="0" lang="en-GB" sz="1650" u="sng" cap="none" strike="noStrike">
                <a:solidFill>
                  <a:schemeClr val="dk1"/>
                </a:solidFill>
                <a:latin typeface="Patrick Hand"/>
                <a:ea typeface="Patrick Hand"/>
                <a:cs typeface="Patrick Hand"/>
                <a:sym typeface="Patrick Hand"/>
              </a:rPr>
              <a:t>Maths</a:t>
            </a:r>
            <a:endParaRPr b="0" i="0" sz="16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5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b="0" i="0" lang="en-GB" sz="1500" u="none" cap="none" strike="noStrike">
                <a:solidFill>
                  <a:schemeClr val="dk1"/>
                </a:solidFill>
                <a:latin typeface="Patrick Hand"/>
                <a:ea typeface="Patrick Hand"/>
                <a:cs typeface="Patrick Hand"/>
                <a:sym typeface="Patrick Hand"/>
              </a:rPr>
              <a:t>This term we will </a:t>
            </a:r>
            <a:r>
              <a:rPr lang="en-GB" sz="1500">
                <a:solidFill>
                  <a:schemeClr val="dk1"/>
                </a:solidFill>
                <a:latin typeface="Patrick Hand"/>
                <a:ea typeface="Patrick Hand"/>
                <a:cs typeface="Patrick Hand"/>
                <a:sym typeface="Patrick Hand"/>
              </a:rPr>
              <a:t>continue to work on arithmetic in our groups, as well as move on to negative numbers, converting units and the volume of shape.  We will also be completing some more Maths papers to prepare them for Year 6.</a:t>
            </a:r>
            <a:endParaRPr b="0" i="0" sz="150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0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2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150" u="none" cap="none" strike="noStrike">
              <a:solidFill>
                <a:schemeClr val="dk1"/>
              </a:solidFill>
              <a:latin typeface="Patrick Hand"/>
              <a:ea typeface="Patrick Hand"/>
              <a:cs typeface="Patrick Hand"/>
              <a:sym typeface="Patrick Hand"/>
            </a:endParaRPr>
          </a:p>
          <a:p>
            <a:pPr indent="0" lvl="0" marL="0" marR="0" rtl="0" algn="l">
              <a:lnSpc>
                <a:spcPct val="100000"/>
              </a:lnSpc>
              <a:spcBef>
                <a:spcPts val="0"/>
              </a:spcBef>
              <a:spcAft>
                <a:spcPts val="0"/>
              </a:spcAft>
              <a:buClr>
                <a:schemeClr val="dk1"/>
              </a:buClr>
              <a:buSzPts val="1100"/>
              <a:buFont typeface="Arial"/>
              <a:buNone/>
            </a:pPr>
            <a:r>
              <a:t/>
            </a:r>
            <a:endParaRPr b="0" i="0" sz="1300" u="none" cap="none" strike="noStrike">
              <a:solidFill>
                <a:schemeClr val="dk1"/>
              </a:solidFill>
              <a:latin typeface="Patrick Hand"/>
              <a:ea typeface="Patrick Hand"/>
              <a:cs typeface="Patrick Hand"/>
              <a:sym typeface="Patrick Hand"/>
            </a:endParaRPr>
          </a:p>
        </p:txBody>
      </p:sp>
      <p:sp>
        <p:nvSpPr>
          <p:cNvPr id="55" name="Google Shape;55;p1"/>
          <p:cNvSpPr/>
          <p:nvPr/>
        </p:nvSpPr>
        <p:spPr>
          <a:xfrm>
            <a:off x="2518625" y="3007675"/>
            <a:ext cx="3535800" cy="2062500"/>
          </a:xfrm>
          <a:prstGeom prst="roundRect">
            <a:avLst>
              <a:gd fmla="val 16667" name="adj"/>
            </a:avLst>
          </a:prstGeom>
          <a:gradFill>
            <a:gsLst>
              <a:gs pos="0">
                <a:srgbClr val="FFF6DB"/>
              </a:gs>
              <a:gs pos="100000">
                <a:srgbClr val="FAD25C"/>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t/>
            </a:r>
            <a:endParaRPr b="0" i="0" sz="18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b="0" i="0" lang="en-GB" sz="1850" u="sng" cap="none" strike="noStrike">
                <a:solidFill>
                  <a:schemeClr val="dk1"/>
                </a:solidFill>
                <a:latin typeface="Patrick Hand"/>
                <a:ea typeface="Patrick Hand"/>
                <a:cs typeface="Patrick Hand"/>
                <a:sym typeface="Patrick Hand"/>
              </a:rPr>
              <a:t>History</a:t>
            </a:r>
            <a:endParaRPr b="0" i="0" sz="18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05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b="0" i="0" lang="en-GB" sz="1550" u="none" cap="none" strike="noStrike">
                <a:solidFill>
                  <a:schemeClr val="dk1"/>
                </a:solidFill>
                <a:latin typeface="Patrick Hand"/>
                <a:ea typeface="Patrick Hand"/>
                <a:cs typeface="Patrick Hand"/>
                <a:sym typeface="Patrick Hand"/>
              </a:rPr>
              <a:t>The children will continue to learn about the history of The Tudors! We are going to focus on </a:t>
            </a:r>
            <a:r>
              <a:rPr lang="en-GB" sz="1550">
                <a:solidFill>
                  <a:schemeClr val="dk1"/>
                </a:solidFill>
                <a:latin typeface="Patrick Hand"/>
                <a:ea typeface="Patrick Hand"/>
                <a:cs typeface="Patrick Hand"/>
                <a:sym typeface="Patrick Hand"/>
              </a:rPr>
              <a:t>Henry VIII in more detail, as well as his children.  Children are going to take on the role of Henry VIII in a special hot seating lesson too!</a:t>
            </a:r>
            <a:endParaRPr b="0" i="0" sz="165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1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500" u="none" cap="none" strike="noStrike">
              <a:solidFill>
                <a:srgbClr val="000000"/>
              </a:solidFill>
              <a:latin typeface="Patrick Hand"/>
              <a:ea typeface="Patrick Hand"/>
              <a:cs typeface="Patrick Hand"/>
              <a:sym typeface="Patrick Hand"/>
            </a:endParaRPr>
          </a:p>
        </p:txBody>
      </p:sp>
      <p:sp>
        <p:nvSpPr>
          <p:cNvPr id="56" name="Google Shape;56;p1"/>
          <p:cNvSpPr txBox="1"/>
          <p:nvPr/>
        </p:nvSpPr>
        <p:spPr>
          <a:xfrm>
            <a:off x="2476950" y="68800"/>
            <a:ext cx="4190100" cy="1108200"/>
          </a:xfrm>
          <a:prstGeom prst="rect">
            <a:avLst/>
          </a:prstGeom>
          <a:gradFill>
            <a:gsLst>
              <a:gs pos="0">
                <a:srgbClr val="DB0000"/>
              </a:gs>
              <a:gs pos="100000">
                <a:srgbClr val="540303"/>
              </a:gs>
            </a:gsLst>
            <a:path path="circle">
              <a:fillToRect b="50%" l="50%" r="50%" t="50%"/>
            </a:path>
            <a:tileRect/>
          </a:gradFill>
          <a:ln cap="flat" cmpd="sng" w="19050">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chemeClr val="lt1"/>
                </a:solidFill>
                <a:latin typeface="Livvic"/>
                <a:ea typeface="Livvic"/>
                <a:cs typeface="Livvic"/>
                <a:sym typeface="Livvic"/>
              </a:rPr>
              <a:t>Term </a:t>
            </a:r>
            <a:r>
              <a:rPr b="1" lang="en-GB" sz="2000">
                <a:solidFill>
                  <a:schemeClr val="lt1"/>
                </a:solidFill>
                <a:latin typeface="Livvic"/>
                <a:ea typeface="Livvic"/>
                <a:cs typeface="Livvic"/>
                <a:sym typeface="Livvic"/>
              </a:rPr>
              <a:t>Six</a:t>
            </a:r>
            <a:endParaRPr b="1" i="0" sz="2000" u="none" cap="none" strike="noStrike">
              <a:solidFill>
                <a:schemeClr val="lt1"/>
              </a:solidFill>
              <a:latin typeface="Livvic"/>
              <a:ea typeface="Livvic"/>
              <a:cs typeface="Livvic"/>
              <a:sym typeface="Livvic"/>
            </a:endParaRPr>
          </a:p>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chemeClr val="lt1"/>
                </a:solidFill>
                <a:latin typeface="Livvic"/>
                <a:ea typeface="Livvic"/>
                <a:cs typeface="Livvic"/>
                <a:sym typeface="Livvic"/>
              </a:rPr>
              <a:t>Year 5</a:t>
            </a:r>
            <a:endParaRPr b="1" i="0" sz="2000" u="none" cap="none" strike="noStrike">
              <a:solidFill>
                <a:schemeClr val="lt1"/>
              </a:solidFill>
              <a:latin typeface="Livvic"/>
              <a:ea typeface="Livvic"/>
              <a:cs typeface="Livvic"/>
              <a:sym typeface="Livvic"/>
            </a:endParaRPr>
          </a:p>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chemeClr val="lt1"/>
                </a:solidFill>
                <a:latin typeface="Livvic"/>
                <a:ea typeface="Livvic"/>
                <a:cs typeface="Livvic"/>
                <a:sym typeface="Livvic"/>
              </a:rPr>
              <a:t>Off With Their Heads</a:t>
            </a:r>
            <a:endParaRPr b="1" i="0" sz="400" u="none" cap="none" strike="noStrike">
              <a:solidFill>
                <a:schemeClr val="lt1"/>
              </a:solidFill>
              <a:latin typeface="Livvic"/>
              <a:ea typeface="Livvic"/>
              <a:cs typeface="Livvic"/>
              <a:sym typeface="Livvic"/>
            </a:endParaRPr>
          </a:p>
        </p:txBody>
      </p:sp>
      <p:sp>
        <p:nvSpPr>
          <p:cNvPr id="57" name="Google Shape;57;p1"/>
          <p:cNvSpPr/>
          <p:nvPr/>
        </p:nvSpPr>
        <p:spPr>
          <a:xfrm>
            <a:off x="2544275" y="1291650"/>
            <a:ext cx="4052700" cy="15606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en-GB" sz="2100" u="sng" cap="none" strike="noStrike">
                <a:solidFill>
                  <a:schemeClr val="dk1"/>
                </a:solidFill>
                <a:latin typeface="Patrick Hand"/>
                <a:ea typeface="Patrick Hand"/>
                <a:cs typeface="Patrick Hand"/>
                <a:sym typeface="Patrick Hand"/>
              </a:rPr>
              <a:t>Welcome Back to Year 5!</a:t>
            </a:r>
            <a:endParaRPr b="0" i="0" sz="21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6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b="0" i="0" lang="en-GB" sz="1500" u="none" cap="none" strike="noStrike">
                <a:solidFill>
                  <a:schemeClr val="dk1"/>
                </a:solidFill>
                <a:latin typeface="Patrick Hand"/>
                <a:ea typeface="Patrick Hand"/>
                <a:cs typeface="Patrick Hand"/>
                <a:sym typeface="Patrick Hand"/>
              </a:rPr>
              <a:t>We have another exciting term ahead of us! If you have any questions please ask your child’s teacher, Mr Miles, Mr Holliday or Mr Kimber.</a:t>
            </a:r>
            <a:endParaRPr b="0" i="0" sz="1500" u="none" cap="none" strike="noStrike">
              <a:solidFill>
                <a:schemeClr val="dk1"/>
              </a:solidFill>
              <a:latin typeface="Patrick Hand"/>
              <a:ea typeface="Patrick Hand"/>
              <a:cs typeface="Patrick Hand"/>
              <a:sym typeface="Patrick Hand"/>
            </a:endParaRPr>
          </a:p>
        </p:txBody>
      </p:sp>
      <p:sp>
        <p:nvSpPr>
          <p:cNvPr id="58" name="Google Shape;58;p1"/>
          <p:cNvSpPr/>
          <p:nvPr/>
        </p:nvSpPr>
        <p:spPr>
          <a:xfrm>
            <a:off x="6183725" y="2903875"/>
            <a:ext cx="2906400" cy="2177100"/>
          </a:xfrm>
          <a:prstGeom prst="roundRect">
            <a:avLst>
              <a:gd fmla="val 16667" name="adj"/>
            </a:avLst>
          </a:prstGeom>
          <a:gradFill>
            <a:gsLst>
              <a:gs pos="0">
                <a:srgbClr val="DBD4EB"/>
              </a:gs>
              <a:gs pos="100000">
                <a:srgbClr val="9180BB"/>
              </a:gs>
            </a:gsLst>
            <a:path path="circle">
              <a:fillToRect b="50%" l="50%" r="50%" t="50%"/>
            </a:path>
            <a:tileRect/>
          </a:gra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t/>
            </a:r>
            <a:endParaRPr b="0" i="0" sz="1300" u="none" cap="none" strike="noStrike">
              <a:solidFill>
                <a:schemeClr val="dk1"/>
              </a:solidFill>
              <a:latin typeface="Patrick Hand"/>
              <a:ea typeface="Patrick Hand"/>
              <a:cs typeface="Patrick Hand"/>
              <a:sym typeface="Patrick Hand"/>
            </a:endParaRPr>
          </a:p>
          <a:p>
            <a:pPr indent="0" lvl="0" marL="0" marR="0" rtl="0" algn="l">
              <a:lnSpc>
                <a:spcPct val="100000"/>
              </a:lnSpc>
              <a:spcBef>
                <a:spcPts val="0"/>
              </a:spcBef>
              <a:spcAft>
                <a:spcPts val="0"/>
              </a:spcAft>
              <a:buClr>
                <a:schemeClr val="dk1"/>
              </a:buClr>
              <a:buSzPts val="1100"/>
              <a:buFont typeface="Arial"/>
              <a:buNone/>
            </a:pPr>
            <a:r>
              <a:t/>
            </a:r>
            <a:endParaRPr b="0" i="0" sz="20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b="0" i="0" lang="en-GB" sz="2000" u="sng" cap="none" strike="noStrike">
                <a:solidFill>
                  <a:schemeClr val="dk1"/>
                </a:solidFill>
                <a:latin typeface="Patrick Hand"/>
                <a:ea typeface="Patrick Hand"/>
                <a:cs typeface="Patrick Hand"/>
                <a:sym typeface="Patrick Hand"/>
              </a:rPr>
              <a:t>Recommended Reads</a:t>
            </a:r>
            <a:endParaRPr b="0" i="0" sz="20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9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lang="en-GB" sz="1300">
                <a:solidFill>
                  <a:schemeClr val="dk1"/>
                </a:solidFill>
                <a:latin typeface="Patrick Hand"/>
                <a:ea typeface="Patrick Hand"/>
                <a:cs typeface="Patrick Hand"/>
                <a:sym typeface="Patrick Hand"/>
              </a:rPr>
              <a:t>Glassborn by Peter Bunzl</a:t>
            </a:r>
            <a:endParaRPr sz="13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sz="7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lang="en-GB" sz="1300">
                <a:solidFill>
                  <a:schemeClr val="dk1"/>
                </a:solidFill>
                <a:latin typeface="Patrick Hand"/>
                <a:ea typeface="Patrick Hand"/>
                <a:cs typeface="Patrick Hand"/>
                <a:sym typeface="Patrick Hand"/>
              </a:rPr>
              <a:t>Dungeon Runners: Hero Trial by </a:t>
            </a:r>
            <a:r>
              <a:rPr lang="en-GB" sz="1300">
                <a:solidFill>
                  <a:schemeClr val="dk1"/>
                </a:solidFill>
                <a:latin typeface="Patrick Hand"/>
                <a:ea typeface="Patrick Hand"/>
                <a:cs typeface="Patrick Hand"/>
                <a:sym typeface="Patrick Hand"/>
              </a:rPr>
              <a:t>Kieran</a:t>
            </a:r>
            <a:r>
              <a:rPr lang="en-GB" sz="1300">
                <a:solidFill>
                  <a:schemeClr val="dk1"/>
                </a:solidFill>
                <a:latin typeface="Patrick Hand"/>
                <a:ea typeface="Patrick Hand"/>
                <a:cs typeface="Patrick Hand"/>
                <a:sym typeface="Patrick Hand"/>
              </a:rPr>
              <a:t> Larwood</a:t>
            </a:r>
            <a:endParaRPr sz="13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sz="7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lang="en-GB" sz="1300">
                <a:solidFill>
                  <a:schemeClr val="dk1"/>
                </a:solidFill>
                <a:latin typeface="Patrick Hand"/>
                <a:ea typeface="Patrick Hand"/>
                <a:cs typeface="Patrick Hand"/>
                <a:sym typeface="Patrick Hand"/>
              </a:rPr>
              <a:t>Skandar and the Unicorn </a:t>
            </a:r>
            <a:r>
              <a:rPr lang="en-GB" sz="1300">
                <a:solidFill>
                  <a:schemeClr val="dk1"/>
                </a:solidFill>
                <a:latin typeface="Patrick Hand"/>
                <a:ea typeface="Patrick Hand"/>
                <a:cs typeface="Patrick Hand"/>
                <a:sym typeface="Patrick Hand"/>
              </a:rPr>
              <a:t>Thief</a:t>
            </a:r>
            <a:r>
              <a:rPr lang="en-GB" sz="1300">
                <a:solidFill>
                  <a:schemeClr val="dk1"/>
                </a:solidFill>
                <a:latin typeface="Patrick Hand"/>
                <a:ea typeface="Patrick Hand"/>
                <a:cs typeface="Patrick Hand"/>
                <a:sym typeface="Patrick Hand"/>
              </a:rPr>
              <a:t> by A.F Steadman</a:t>
            </a:r>
            <a:endParaRPr sz="13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sz="7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lang="en-GB" sz="1300">
                <a:solidFill>
                  <a:schemeClr val="dk1"/>
                </a:solidFill>
                <a:latin typeface="Patrick Hand"/>
                <a:ea typeface="Patrick Hand"/>
                <a:cs typeface="Patrick Hand"/>
                <a:sym typeface="Patrick Hand"/>
              </a:rPr>
              <a:t>Artemis Fowl by Eoin Colfer</a:t>
            </a:r>
            <a:endParaRPr sz="13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sz="13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300" u="none" cap="none" strike="noStrike">
              <a:solidFill>
                <a:schemeClr val="dk1"/>
              </a:solidFill>
              <a:latin typeface="Patrick Hand"/>
              <a:ea typeface="Patrick Hand"/>
              <a:cs typeface="Patrick Hand"/>
              <a:sym typeface="Patrick Hand"/>
            </a:endParaRPr>
          </a:p>
          <a:p>
            <a:pPr indent="0" lvl="0" marL="0" marR="0" rtl="0" algn="l">
              <a:lnSpc>
                <a:spcPct val="100000"/>
              </a:lnSpc>
              <a:spcBef>
                <a:spcPts val="0"/>
              </a:spcBef>
              <a:spcAft>
                <a:spcPts val="0"/>
              </a:spcAft>
              <a:buClr>
                <a:srgbClr val="000000"/>
              </a:buClr>
              <a:buSzPts val="1100"/>
              <a:buFont typeface="Arial"/>
              <a:buNone/>
            </a:pPr>
            <a:r>
              <a:t/>
            </a:r>
            <a:endParaRPr b="0" i="0" sz="1350" u="sng" cap="none" strike="noStrike">
              <a:solidFill>
                <a:srgbClr val="000000"/>
              </a:solidFill>
              <a:latin typeface="Patrick Hand"/>
              <a:ea typeface="Patrick Hand"/>
              <a:cs typeface="Patrick Hand"/>
              <a:sym typeface="Patrick Hand"/>
            </a:endParaRPr>
          </a:p>
        </p:txBody>
      </p:sp>
      <p:sp>
        <p:nvSpPr>
          <p:cNvPr id="59" name="Google Shape;59;p1"/>
          <p:cNvSpPr/>
          <p:nvPr/>
        </p:nvSpPr>
        <p:spPr>
          <a:xfrm>
            <a:off x="93975" y="81275"/>
            <a:ext cx="2269500" cy="2912400"/>
          </a:xfrm>
          <a:prstGeom prst="roundRect">
            <a:avLst>
              <a:gd fmla="val 16667" name="adj"/>
            </a:avLst>
          </a:prstGeom>
          <a:gradFill>
            <a:gsLst>
              <a:gs pos="0">
                <a:srgbClr val="D4E5F5"/>
              </a:gs>
              <a:gs pos="100000">
                <a:srgbClr val="70A4D5"/>
              </a:gs>
            </a:gsLst>
            <a:path path="circle">
              <a:fillToRect b="50%" l="50%" r="50%" t="50%"/>
            </a:path>
            <a:tileRect/>
          </a:gra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en-GB" sz="1500" u="sng" cap="none" strike="noStrike">
                <a:solidFill>
                  <a:schemeClr val="dk1"/>
                </a:solidFill>
                <a:latin typeface="Patrick Hand"/>
                <a:ea typeface="Patrick Hand"/>
                <a:cs typeface="Patrick Hand"/>
                <a:sym typeface="Patrick Hand"/>
              </a:rPr>
              <a:t>English</a:t>
            </a:r>
            <a:endParaRPr b="0" i="0" sz="15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lang="en-GB" sz="1500">
                <a:solidFill>
                  <a:schemeClr val="dk1"/>
                </a:solidFill>
                <a:latin typeface="Patrick Hand"/>
                <a:ea typeface="Patrick Hand"/>
                <a:cs typeface="Patrick Hand"/>
                <a:sym typeface="Patrick Hand"/>
              </a:rPr>
              <a:t>This term, the children will learn to write a biography (about a famous Tudor). </a:t>
            </a:r>
            <a:endParaRPr sz="1500">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lang="en-GB" sz="1500">
                <a:solidFill>
                  <a:schemeClr val="dk1"/>
                </a:solidFill>
                <a:latin typeface="Patrick Hand"/>
                <a:ea typeface="Patrick Hand"/>
                <a:cs typeface="Patrick Hand"/>
                <a:sym typeface="Patrick Hand"/>
              </a:rPr>
              <a:t>THey will also retell a story based on a book we will read. FInally, the pupils will write letters. </a:t>
            </a:r>
            <a:endParaRPr b="0" i="0" sz="150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rPr b="0" i="0" lang="en-GB" sz="1500" u="none" cap="none" strike="noStrike">
                <a:solidFill>
                  <a:schemeClr val="dk1"/>
                </a:solidFill>
                <a:latin typeface="Patrick Hand"/>
                <a:ea typeface="Patrick Hand"/>
                <a:cs typeface="Patrick Hand"/>
                <a:sym typeface="Patrick Hand"/>
              </a:rPr>
              <a:t>Year 5’s reading text will continue to be “Wild Boy’ by Rob Lloyd Jones.</a:t>
            </a:r>
            <a:r>
              <a:rPr b="0" i="0" lang="en-GB" sz="1400" u="none" cap="none" strike="noStrike">
                <a:solidFill>
                  <a:schemeClr val="dk1"/>
                </a:solidFill>
                <a:latin typeface="Patrick Hand"/>
                <a:ea typeface="Patrick Hand"/>
                <a:cs typeface="Patrick Hand"/>
                <a:sym typeface="Patrick Hand"/>
              </a:rPr>
              <a:t> </a:t>
            </a:r>
            <a:endParaRPr b="0" i="0" sz="1400" u="none"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chemeClr val="dk1"/>
              </a:buClr>
              <a:buSzPts val="1100"/>
              <a:buFont typeface="Arial"/>
              <a:buNone/>
            </a:pPr>
            <a:r>
              <a:t/>
            </a:r>
            <a:endParaRPr b="0" i="0" sz="1400" u="none" cap="none" strike="noStrike">
              <a:solidFill>
                <a:schemeClr val="dk1"/>
              </a:solidFill>
              <a:latin typeface="Patrick Hand"/>
              <a:ea typeface="Patrick Hand"/>
              <a:cs typeface="Patrick Hand"/>
              <a:sym typeface="Patrick Hand"/>
            </a:endParaRPr>
          </a:p>
        </p:txBody>
      </p:sp>
      <p:sp>
        <p:nvSpPr>
          <p:cNvPr id="60" name="Google Shape;60;p1"/>
          <p:cNvSpPr/>
          <p:nvPr/>
        </p:nvSpPr>
        <p:spPr>
          <a:xfrm>
            <a:off x="94000" y="3089600"/>
            <a:ext cx="2269500" cy="1977600"/>
          </a:xfrm>
          <a:prstGeom prst="roundRect">
            <a:avLst>
              <a:gd fmla="val 16667" name="adj"/>
            </a:avLst>
          </a:prstGeom>
          <a:gradFill>
            <a:gsLst>
              <a:gs pos="0">
                <a:srgbClr val="DBD4EB"/>
              </a:gs>
              <a:gs pos="100000">
                <a:srgbClr val="9180BB"/>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Oswald"/>
              <a:ea typeface="Oswald"/>
              <a:cs typeface="Oswald"/>
              <a:sym typeface="Oswald"/>
            </a:endParaRPr>
          </a:p>
        </p:txBody>
      </p:sp>
      <p:sp>
        <p:nvSpPr>
          <p:cNvPr id="61" name="Google Shape;61;p1"/>
          <p:cNvSpPr txBox="1"/>
          <p:nvPr/>
        </p:nvSpPr>
        <p:spPr>
          <a:xfrm>
            <a:off x="155375" y="3067575"/>
            <a:ext cx="2188800" cy="2062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500"/>
              <a:buFont typeface="Arial"/>
              <a:buNone/>
            </a:pPr>
            <a:r>
              <a:rPr lang="en-GB" sz="1500" u="sng">
                <a:latin typeface="Patrick Hand"/>
                <a:ea typeface="Patrick Hand"/>
                <a:cs typeface="Patrick Hand"/>
                <a:sym typeface="Patrick Hand"/>
              </a:rPr>
              <a:t>Art</a:t>
            </a:r>
            <a:endParaRPr b="0" i="0" sz="15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Patrick Hand"/>
                <a:ea typeface="Patrick Hand"/>
                <a:cs typeface="Patrick Hand"/>
                <a:sym typeface="Patrick Hand"/>
              </a:rPr>
              <a:t>Our focus will be on sculpture, with particular reference to the work of WIll Kurtz.</a:t>
            </a:r>
            <a:endParaRPr b="0" i="0" sz="15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Patrick Hand"/>
                <a:ea typeface="Patrick Hand"/>
                <a:cs typeface="Patrick Hand"/>
                <a:sym typeface="Patrick Hand"/>
              </a:rPr>
              <a:t>Pupils will work to create a 3D self portrait.</a:t>
            </a:r>
            <a:endParaRPr b="0" i="0" sz="15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500"/>
              <a:buFont typeface="Arial"/>
              <a:buNone/>
            </a:pPr>
            <a:r>
              <a:t/>
            </a:r>
            <a:endParaRPr b="0" i="0" sz="5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Patrick Hand"/>
              <a:ea typeface="Patrick Hand"/>
              <a:cs typeface="Patrick Hand"/>
              <a:sym typeface="Patrick Han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 name="Shape 65"/>
        <p:cNvGrpSpPr/>
        <p:nvPr/>
      </p:nvGrpSpPr>
      <p:grpSpPr>
        <a:xfrm>
          <a:off x="0" y="0"/>
          <a:ext cx="0" cy="0"/>
          <a:chOff x="0" y="0"/>
          <a:chExt cx="0" cy="0"/>
        </a:xfrm>
      </p:grpSpPr>
      <p:sp>
        <p:nvSpPr>
          <p:cNvPr id="66" name="Google Shape;66;p2"/>
          <p:cNvSpPr/>
          <p:nvPr/>
        </p:nvSpPr>
        <p:spPr>
          <a:xfrm>
            <a:off x="6329650" y="1278580"/>
            <a:ext cx="2727600" cy="2073000"/>
          </a:xfrm>
          <a:prstGeom prst="roundRect">
            <a:avLst>
              <a:gd fmla="val 16667" name="adj"/>
            </a:avLst>
          </a:prstGeom>
          <a:gradFill>
            <a:gsLst>
              <a:gs pos="0">
                <a:srgbClr val="DBD4EB"/>
              </a:gs>
              <a:gs pos="100000">
                <a:srgbClr val="9180BB"/>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Oswald"/>
              <a:ea typeface="Oswald"/>
              <a:cs typeface="Oswald"/>
              <a:sym typeface="Oswald"/>
            </a:endParaRPr>
          </a:p>
        </p:txBody>
      </p:sp>
      <p:sp>
        <p:nvSpPr>
          <p:cNvPr id="67" name="Google Shape;67;p2"/>
          <p:cNvSpPr/>
          <p:nvPr/>
        </p:nvSpPr>
        <p:spPr>
          <a:xfrm>
            <a:off x="6322625" y="134300"/>
            <a:ext cx="2727600" cy="1042800"/>
          </a:xfrm>
          <a:prstGeom prst="roundRect">
            <a:avLst>
              <a:gd fmla="val 16667" name="adj"/>
            </a:avLst>
          </a:prstGeom>
          <a:gradFill>
            <a:gsLst>
              <a:gs pos="0">
                <a:srgbClr val="D4E5F5"/>
              </a:gs>
              <a:gs pos="100000">
                <a:srgbClr val="70A4D5"/>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Oswald"/>
              <a:ea typeface="Oswald"/>
              <a:cs typeface="Oswald"/>
              <a:sym typeface="Oswald"/>
            </a:endParaRPr>
          </a:p>
        </p:txBody>
      </p:sp>
      <p:sp>
        <p:nvSpPr>
          <p:cNvPr id="68" name="Google Shape;68;p2"/>
          <p:cNvSpPr/>
          <p:nvPr/>
        </p:nvSpPr>
        <p:spPr>
          <a:xfrm>
            <a:off x="2506850" y="1369200"/>
            <a:ext cx="1884600" cy="3677400"/>
          </a:xfrm>
          <a:prstGeom prst="roundRect">
            <a:avLst>
              <a:gd fmla="val 16667" name="adj"/>
            </a:avLst>
          </a:prstGeom>
          <a:gradFill>
            <a:gsLst>
              <a:gs pos="0">
                <a:srgbClr val="F2F2F2"/>
              </a:gs>
              <a:gs pos="100000">
                <a:srgbClr val="A6A6A6"/>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Comic Sans MS"/>
              <a:ea typeface="Comic Sans MS"/>
              <a:cs typeface="Comic Sans MS"/>
              <a:sym typeface="Comic Sans MS"/>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Comic Sans MS"/>
              <a:ea typeface="Comic Sans MS"/>
              <a:cs typeface="Comic Sans MS"/>
              <a:sym typeface="Comic Sans MS"/>
            </a:endParaRPr>
          </a:p>
        </p:txBody>
      </p:sp>
      <p:sp>
        <p:nvSpPr>
          <p:cNvPr id="69" name="Google Shape;69;p2"/>
          <p:cNvSpPr/>
          <p:nvPr/>
        </p:nvSpPr>
        <p:spPr>
          <a:xfrm>
            <a:off x="4479300" y="1369200"/>
            <a:ext cx="1794900" cy="3767700"/>
          </a:xfrm>
          <a:prstGeom prst="roundRect">
            <a:avLst>
              <a:gd fmla="val 16667" name="adj"/>
            </a:avLst>
          </a:prstGeom>
          <a:gradFill>
            <a:gsLst>
              <a:gs pos="0">
                <a:srgbClr val="F5D0D0"/>
              </a:gs>
              <a:gs pos="100000">
                <a:srgbClr val="D96868"/>
              </a:gs>
            </a:gsLst>
            <a:lin ang="5400012" scaled="0"/>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Comic Sans MS"/>
              <a:ea typeface="Comic Sans MS"/>
              <a:cs typeface="Comic Sans MS"/>
              <a:sym typeface="Comic Sans MS"/>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Comic Sans MS"/>
              <a:ea typeface="Comic Sans MS"/>
              <a:cs typeface="Comic Sans MS"/>
              <a:sym typeface="Comic Sans MS"/>
            </a:endParaRPr>
          </a:p>
        </p:txBody>
      </p:sp>
      <p:sp>
        <p:nvSpPr>
          <p:cNvPr id="70" name="Google Shape;70;p2"/>
          <p:cNvSpPr txBox="1"/>
          <p:nvPr/>
        </p:nvSpPr>
        <p:spPr>
          <a:xfrm>
            <a:off x="2476950" y="68800"/>
            <a:ext cx="3797400" cy="1108200"/>
          </a:xfrm>
          <a:prstGeom prst="rect">
            <a:avLst/>
          </a:prstGeom>
          <a:gradFill>
            <a:gsLst>
              <a:gs pos="0">
                <a:srgbClr val="DB0000"/>
              </a:gs>
              <a:gs pos="100000">
                <a:srgbClr val="540303"/>
              </a:gs>
            </a:gsLst>
            <a:path path="circle">
              <a:fillToRect b="50%" l="50%" r="50%" t="50%"/>
            </a:path>
            <a:tileRect/>
          </a:gradFill>
          <a:ln cap="flat" cmpd="sng" w="19050">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chemeClr val="lt1"/>
                </a:solidFill>
                <a:latin typeface="Livvic"/>
                <a:ea typeface="Livvic"/>
                <a:cs typeface="Livvic"/>
                <a:sym typeface="Livvic"/>
              </a:rPr>
              <a:t>Term </a:t>
            </a:r>
            <a:r>
              <a:rPr b="1" lang="en-GB" sz="2000">
                <a:solidFill>
                  <a:schemeClr val="lt1"/>
                </a:solidFill>
                <a:latin typeface="Livvic"/>
                <a:ea typeface="Livvic"/>
                <a:cs typeface="Livvic"/>
                <a:sym typeface="Livvic"/>
              </a:rPr>
              <a:t>Six</a:t>
            </a:r>
            <a:endParaRPr b="1" i="0" sz="2000" u="none" cap="none" strike="noStrike">
              <a:solidFill>
                <a:schemeClr val="lt1"/>
              </a:solidFill>
              <a:latin typeface="Livvic"/>
              <a:ea typeface="Livvic"/>
              <a:cs typeface="Livvic"/>
              <a:sym typeface="Livvic"/>
            </a:endParaRPr>
          </a:p>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chemeClr val="lt1"/>
                </a:solidFill>
                <a:latin typeface="Livvic"/>
                <a:ea typeface="Livvic"/>
                <a:cs typeface="Livvic"/>
                <a:sym typeface="Livvic"/>
              </a:rPr>
              <a:t>Year 5</a:t>
            </a:r>
            <a:endParaRPr b="1" i="0" sz="2000" u="none" cap="none" strike="noStrike">
              <a:solidFill>
                <a:schemeClr val="lt1"/>
              </a:solidFill>
              <a:latin typeface="Livvic"/>
              <a:ea typeface="Livvic"/>
              <a:cs typeface="Livvic"/>
              <a:sym typeface="Livvic"/>
            </a:endParaRPr>
          </a:p>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chemeClr val="lt1"/>
                </a:solidFill>
                <a:latin typeface="Livvic"/>
                <a:ea typeface="Livvic"/>
                <a:cs typeface="Livvic"/>
                <a:sym typeface="Livvic"/>
              </a:rPr>
              <a:t>Off With Their Heads</a:t>
            </a:r>
            <a:endParaRPr b="1" i="0" sz="400" u="none" cap="none" strike="noStrike">
              <a:solidFill>
                <a:schemeClr val="lt1"/>
              </a:solidFill>
              <a:latin typeface="Livvic"/>
              <a:ea typeface="Livvic"/>
              <a:cs typeface="Livvic"/>
              <a:sym typeface="Livvic"/>
            </a:endParaRPr>
          </a:p>
        </p:txBody>
      </p:sp>
      <p:sp>
        <p:nvSpPr>
          <p:cNvPr id="71" name="Google Shape;71;p2"/>
          <p:cNvSpPr/>
          <p:nvPr/>
        </p:nvSpPr>
        <p:spPr>
          <a:xfrm>
            <a:off x="94000" y="134300"/>
            <a:ext cx="2269500" cy="2574600"/>
          </a:xfrm>
          <a:prstGeom prst="roundRect">
            <a:avLst>
              <a:gd fmla="val 16667" name="adj"/>
            </a:avLst>
          </a:prstGeom>
          <a:gradFill>
            <a:gsLst>
              <a:gs pos="0">
                <a:srgbClr val="D4E5F5"/>
              </a:gs>
              <a:gs pos="100000">
                <a:srgbClr val="70A4D5"/>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Patrick Hand"/>
              <a:ea typeface="Patrick Hand"/>
              <a:cs typeface="Patrick Hand"/>
              <a:sym typeface="Patrick Hand"/>
            </a:endParaRPr>
          </a:p>
        </p:txBody>
      </p:sp>
      <p:sp>
        <p:nvSpPr>
          <p:cNvPr id="72" name="Google Shape;72;p2"/>
          <p:cNvSpPr txBox="1"/>
          <p:nvPr/>
        </p:nvSpPr>
        <p:spPr>
          <a:xfrm>
            <a:off x="100625" y="120300"/>
            <a:ext cx="2269500" cy="1539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700"/>
              <a:buFont typeface="Arial"/>
              <a:buNone/>
            </a:pPr>
            <a:r>
              <a:rPr b="0" i="0" lang="en-GB" sz="1700" u="sng" cap="none" strike="noStrike">
                <a:solidFill>
                  <a:srgbClr val="000000"/>
                </a:solidFill>
                <a:latin typeface="Patrick Hand"/>
                <a:ea typeface="Patrick Hand"/>
                <a:cs typeface="Patrick Hand"/>
                <a:sym typeface="Patrick Hand"/>
              </a:rPr>
              <a:t>Computing</a:t>
            </a:r>
            <a:r>
              <a:rPr b="0" i="0" lang="en-GB" sz="1700" u="none" cap="none" strike="noStrike">
                <a:solidFill>
                  <a:srgbClr val="000000"/>
                </a:solidFill>
                <a:latin typeface="Patrick Hand"/>
                <a:ea typeface="Patrick Hand"/>
                <a:cs typeface="Patrick Hand"/>
                <a:sym typeface="Patrick Hand"/>
              </a:rPr>
              <a:t> </a:t>
            </a:r>
            <a:endParaRPr b="0" i="0" sz="17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000000"/>
              </a:solidFill>
              <a:highlight>
                <a:schemeClr val="accent6"/>
              </a:highlight>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300"/>
              <a:buFont typeface="Arial"/>
              <a:buNone/>
            </a:pPr>
            <a:r>
              <a:rPr lang="en-GB" sz="1300">
                <a:latin typeface="Patrick Hand"/>
                <a:ea typeface="Patrick Hand"/>
                <a:cs typeface="Patrick Hand"/>
                <a:sym typeface="Patrick Hand"/>
              </a:rPr>
              <a:t>Year 5 will be film producers! We will capture our own footage using a </a:t>
            </a:r>
            <a:r>
              <a:rPr lang="en-GB" sz="1300">
                <a:latin typeface="Patrick Hand"/>
                <a:ea typeface="Patrick Hand"/>
                <a:cs typeface="Patrick Hand"/>
                <a:sym typeface="Patrick Hand"/>
              </a:rPr>
              <a:t>range</a:t>
            </a:r>
            <a:r>
              <a:rPr lang="en-GB" sz="1300">
                <a:latin typeface="Patrick Hand"/>
                <a:ea typeface="Patrick Hand"/>
                <a:cs typeface="Patrick Hand"/>
                <a:sym typeface="Patrick Hand"/>
              </a:rPr>
              <a:t> of cinematic camera techniques,, then use video editing software to make a final cut.</a:t>
            </a:r>
            <a:endParaRPr b="0" i="0" sz="1300" u="none" cap="none" strike="noStrike">
              <a:solidFill>
                <a:srgbClr val="000000"/>
              </a:solidFill>
              <a:latin typeface="Patrick Hand"/>
              <a:ea typeface="Patrick Hand"/>
              <a:cs typeface="Patrick Hand"/>
              <a:sym typeface="Patrick Hand"/>
            </a:endParaRPr>
          </a:p>
        </p:txBody>
      </p:sp>
      <p:sp>
        <p:nvSpPr>
          <p:cNvPr id="73" name="Google Shape;73;p2"/>
          <p:cNvSpPr/>
          <p:nvPr/>
        </p:nvSpPr>
        <p:spPr>
          <a:xfrm>
            <a:off x="6362050" y="3458750"/>
            <a:ext cx="2727600" cy="1598100"/>
          </a:xfrm>
          <a:prstGeom prst="roundRect">
            <a:avLst>
              <a:gd fmla="val 16667" name="adj"/>
            </a:avLst>
          </a:prstGeom>
          <a:gradFill>
            <a:gsLst>
              <a:gs pos="0">
                <a:srgbClr val="FDECDB"/>
              </a:gs>
              <a:gs pos="100000">
                <a:srgbClr val="F0A963"/>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en-GB" sz="1700" u="sng" cap="none" strike="noStrike">
                <a:solidFill>
                  <a:schemeClr val="dk1"/>
                </a:solidFill>
                <a:latin typeface="Patrick Hand"/>
                <a:ea typeface="Patrick Hand"/>
                <a:cs typeface="Patrick Hand"/>
                <a:sym typeface="Patrick Hand"/>
              </a:rPr>
              <a:t>Homework</a:t>
            </a:r>
            <a:endParaRPr b="0" i="0" sz="1700" u="sng" cap="none" strike="noStrike">
              <a:solidFill>
                <a:schemeClr val="dk1"/>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Patrick Hand"/>
                <a:ea typeface="Patrick Hand"/>
                <a:cs typeface="Patrick Hand"/>
                <a:sym typeface="Patrick Hand"/>
              </a:rPr>
              <a:t>Spellings and times tables will still be sent home each week with spelling tests being held on a Friday.  Alongside this your child will have various tasks that they can complete for bonus Dojo points!</a:t>
            </a:r>
            <a:endParaRPr b="0" i="0" sz="1400" u="none" cap="none" strike="noStrike">
              <a:solidFill>
                <a:schemeClr val="dk1"/>
              </a:solidFill>
              <a:latin typeface="Patrick Hand"/>
              <a:ea typeface="Patrick Hand"/>
              <a:cs typeface="Patrick Hand"/>
              <a:sym typeface="Patrick Hand"/>
            </a:endParaRPr>
          </a:p>
        </p:txBody>
      </p:sp>
      <p:sp>
        <p:nvSpPr>
          <p:cNvPr id="74" name="Google Shape;74;p2"/>
          <p:cNvSpPr/>
          <p:nvPr/>
        </p:nvSpPr>
        <p:spPr>
          <a:xfrm>
            <a:off x="94000" y="2863450"/>
            <a:ext cx="2269500" cy="2203800"/>
          </a:xfrm>
          <a:prstGeom prst="roundRect">
            <a:avLst>
              <a:gd fmla="val 16667" name="adj"/>
            </a:avLst>
          </a:prstGeom>
          <a:gradFill>
            <a:gsLst>
              <a:gs pos="0">
                <a:srgbClr val="DBD4EB"/>
              </a:gs>
              <a:gs pos="100000">
                <a:srgbClr val="9180BB"/>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Oswald"/>
              <a:ea typeface="Oswald"/>
              <a:cs typeface="Oswald"/>
              <a:sym typeface="Oswald"/>
            </a:endParaRPr>
          </a:p>
        </p:txBody>
      </p:sp>
      <p:sp>
        <p:nvSpPr>
          <p:cNvPr id="75" name="Google Shape;75;p2"/>
          <p:cNvSpPr txBox="1"/>
          <p:nvPr/>
        </p:nvSpPr>
        <p:spPr>
          <a:xfrm>
            <a:off x="100625" y="1553525"/>
            <a:ext cx="2308200" cy="1015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500"/>
              <a:buFont typeface="Arial"/>
              <a:buNone/>
            </a:pPr>
            <a:r>
              <a:rPr b="0" i="0" lang="en-GB" sz="1500" u="sng" cap="none" strike="noStrike">
                <a:solidFill>
                  <a:srgbClr val="000000"/>
                </a:solidFill>
                <a:latin typeface="Patrick Hand"/>
                <a:ea typeface="Patrick Hand"/>
                <a:cs typeface="Patrick Hand"/>
                <a:sym typeface="Patrick Hand"/>
              </a:rPr>
              <a:t>French </a:t>
            </a:r>
            <a:endParaRPr i="0" sz="15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300"/>
              <a:buFont typeface="Arial"/>
              <a:buNone/>
            </a:pPr>
            <a:r>
              <a:rPr lang="en-GB" sz="1300">
                <a:latin typeface="Patrick Hand"/>
                <a:ea typeface="Patrick Hand"/>
                <a:cs typeface="Patrick Hand"/>
                <a:sym typeface="Patrick Hand"/>
              </a:rPr>
              <a:t>In French, we will revisit and consolidate our learning for this year (weather, </a:t>
            </a:r>
            <a:r>
              <a:rPr lang="en-GB" sz="1300">
                <a:latin typeface="Patrick Hand"/>
                <a:ea typeface="Patrick Hand"/>
                <a:cs typeface="Patrick Hand"/>
                <a:sym typeface="Patrick Hand"/>
              </a:rPr>
              <a:t>clothes</a:t>
            </a:r>
            <a:r>
              <a:rPr lang="en-GB" sz="1300">
                <a:latin typeface="Patrick Hand"/>
                <a:ea typeface="Patrick Hand"/>
                <a:cs typeface="Patrick Hand"/>
                <a:sym typeface="Patrick Hand"/>
              </a:rPr>
              <a:t> etc.)</a:t>
            </a:r>
            <a:endParaRPr i="0" sz="1300" u="none" cap="none" strike="noStrike">
              <a:solidFill>
                <a:srgbClr val="000000"/>
              </a:solidFill>
              <a:latin typeface="Patrick Hand"/>
              <a:ea typeface="Patrick Hand"/>
              <a:cs typeface="Patrick Hand"/>
              <a:sym typeface="Patrick Hand"/>
            </a:endParaRPr>
          </a:p>
        </p:txBody>
      </p:sp>
      <p:sp>
        <p:nvSpPr>
          <p:cNvPr id="76" name="Google Shape;76;p2"/>
          <p:cNvSpPr txBox="1"/>
          <p:nvPr/>
        </p:nvSpPr>
        <p:spPr>
          <a:xfrm>
            <a:off x="6274200" y="1344375"/>
            <a:ext cx="2727600" cy="1631700"/>
          </a:xfrm>
          <a:prstGeom prst="rect">
            <a:avLst/>
          </a:prstGeom>
          <a:noFill/>
          <a:ln>
            <a:noFill/>
          </a:ln>
        </p:spPr>
        <p:txBody>
          <a:bodyPr anchorCtr="0" anchor="t" bIns="91425" lIns="0" spcFirstLastPara="1" rIns="91425" wrap="square" tIns="91425">
            <a:spAutoFit/>
          </a:bodyPr>
          <a:lstStyle/>
          <a:p>
            <a:pPr indent="0" lvl="0" marL="180000" marR="0" rtl="0" algn="ctr">
              <a:lnSpc>
                <a:spcPct val="100000"/>
              </a:lnSpc>
              <a:spcBef>
                <a:spcPts val="0"/>
              </a:spcBef>
              <a:spcAft>
                <a:spcPts val="0"/>
              </a:spcAft>
              <a:buClr>
                <a:srgbClr val="000000"/>
              </a:buClr>
              <a:buSzPts val="1600"/>
              <a:buFont typeface="Arial"/>
              <a:buNone/>
            </a:pPr>
            <a:r>
              <a:rPr b="0" i="0" lang="en-GB" sz="1600" u="sng" cap="none" strike="noStrike">
                <a:solidFill>
                  <a:srgbClr val="000000"/>
                </a:solidFill>
                <a:latin typeface="Patrick Hand"/>
                <a:ea typeface="Patrick Hand"/>
                <a:cs typeface="Patrick Hand"/>
                <a:sym typeface="Patrick Hand"/>
              </a:rPr>
              <a:t>Religious Education</a:t>
            </a:r>
            <a:endParaRPr b="0" i="0" sz="1600" u="sng" cap="none" strike="noStrike">
              <a:solidFill>
                <a:srgbClr val="000000"/>
              </a:solidFill>
              <a:latin typeface="Patrick Hand"/>
              <a:ea typeface="Patrick Hand"/>
              <a:cs typeface="Patrick Hand"/>
              <a:sym typeface="Patrick Hand"/>
            </a:endParaRPr>
          </a:p>
          <a:p>
            <a:pPr indent="0" lvl="0" marL="180000" marR="0" rtl="0" algn="ctr">
              <a:lnSpc>
                <a:spcPct val="100000"/>
              </a:lnSpc>
              <a:spcBef>
                <a:spcPts val="0"/>
              </a:spcBef>
              <a:spcAft>
                <a:spcPts val="0"/>
              </a:spcAft>
              <a:buClr>
                <a:srgbClr val="000000"/>
              </a:buClr>
              <a:buSzPts val="600"/>
              <a:buFont typeface="Arial"/>
              <a:buNone/>
            </a:pPr>
            <a:r>
              <a:t/>
            </a:r>
            <a:endParaRPr b="0" i="0" sz="600" u="sng" cap="none" strike="noStrike">
              <a:solidFill>
                <a:srgbClr val="000000"/>
              </a:solidFill>
              <a:latin typeface="Patrick Hand"/>
              <a:ea typeface="Patrick Hand"/>
              <a:cs typeface="Patrick Hand"/>
              <a:sym typeface="Patrick Hand"/>
            </a:endParaRPr>
          </a:p>
          <a:p>
            <a:pPr indent="0" lvl="0" marL="180000" marR="0" rtl="0" algn="ctr">
              <a:lnSpc>
                <a:spcPct val="100000"/>
              </a:lnSpc>
              <a:spcBef>
                <a:spcPts val="0"/>
              </a:spcBef>
              <a:spcAft>
                <a:spcPts val="0"/>
              </a:spcAft>
              <a:buClr>
                <a:srgbClr val="000000"/>
              </a:buClr>
              <a:buSzPts val="1300"/>
              <a:buFont typeface="Arial"/>
              <a:buNone/>
            </a:pPr>
            <a:r>
              <a:rPr b="0" i="0" lang="en-GB" sz="1500" u="none" cap="none" strike="noStrike">
                <a:solidFill>
                  <a:srgbClr val="000000"/>
                </a:solidFill>
                <a:latin typeface="Patrick Hand"/>
                <a:ea typeface="Patrick Hand"/>
                <a:cs typeface="Patrick Hand"/>
                <a:sym typeface="Patrick Hand"/>
              </a:rPr>
              <a:t>In R.E, Year 5 will be looking at Islam. </a:t>
            </a:r>
            <a:r>
              <a:rPr lang="en-GB" sz="1500">
                <a:latin typeface="Patrick Hand"/>
                <a:ea typeface="Patrick Hand"/>
                <a:cs typeface="Patrick Hand"/>
                <a:sym typeface="Patrick Hand"/>
              </a:rPr>
              <a:t>We will seek to answer the question, ‘What does it mean to be a Muslim in Britain today?’</a:t>
            </a:r>
            <a:r>
              <a:rPr b="0" i="0" lang="en-GB" sz="1500" u="none" cap="none" strike="noStrike">
                <a:solidFill>
                  <a:srgbClr val="000000"/>
                </a:solidFill>
                <a:latin typeface="Patrick Hand"/>
                <a:ea typeface="Patrick Hand"/>
                <a:cs typeface="Patrick Hand"/>
                <a:sym typeface="Patrick Hand"/>
              </a:rPr>
              <a:t> </a:t>
            </a:r>
            <a:endParaRPr b="0" i="0" sz="1500" u="none" cap="none" strike="noStrike">
              <a:solidFill>
                <a:srgbClr val="000000"/>
              </a:solidFill>
              <a:latin typeface="Patrick Hand"/>
              <a:ea typeface="Patrick Hand"/>
              <a:cs typeface="Patrick Hand"/>
              <a:sym typeface="Patrick Hand"/>
            </a:endParaRPr>
          </a:p>
          <a:p>
            <a:pPr indent="0" lvl="0" marL="180000" marR="0" rtl="0" algn="ctr">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Patrick Hand"/>
              <a:ea typeface="Patrick Hand"/>
              <a:cs typeface="Patrick Hand"/>
              <a:sym typeface="Patrick Hand"/>
            </a:endParaRPr>
          </a:p>
        </p:txBody>
      </p:sp>
      <p:sp>
        <p:nvSpPr>
          <p:cNvPr id="77" name="Google Shape;77;p2"/>
          <p:cNvSpPr txBox="1"/>
          <p:nvPr/>
        </p:nvSpPr>
        <p:spPr>
          <a:xfrm>
            <a:off x="94000" y="2863450"/>
            <a:ext cx="2188800" cy="3309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sng" cap="none" strike="noStrike">
                <a:solidFill>
                  <a:srgbClr val="000000"/>
                </a:solidFill>
                <a:latin typeface="Patrick Hand"/>
                <a:ea typeface="Patrick Hand"/>
                <a:cs typeface="Patrick Hand"/>
                <a:sym typeface="Patrick Hand"/>
              </a:rPr>
              <a:t>PSHE</a:t>
            </a:r>
            <a:endParaRPr b="0" i="0" sz="16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Patrick Hand"/>
                <a:ea typeface="Patrick Hand"/>
                <a:cs typeface="Patrick Hand"/>
                <a:sym typeface="Patrick Hand"/>
              </a:rPr>
              <a:t>PSHE this term will be focusing on “</a:t>
            </a:r>
            <a:r>
              <a:rPr lang="en-GB" sz="1500">
                <a:latin typeface="Patrick Hand"/>
                <a:ea typeface="Patrick Hand"/>
                <a:cs typeface="Patrick Hand"/>
                <a:sym typeface="Patrick Hand"/>
              </a:rPr>
              <a:t>Wider World</a:t>
            </a:r>
            <a:r>
              <a:rPr b="0" i="0" lang="en-GB" sz="1500" u="none" cap="none" strike="noStrike">
                <a:solidFill>
                  <a:srgbClr val="000000"/>
                </a:solidFill>
                <a:latin typeface="Patrick Hand"/>
                <a:ea typeface="Patrick Hand"/>
                <a:cs typeface="Patrick Hand"/>
                <a:sym typeface="Patrick Hand"/>
              </a:rPr>
              <a:t>.”</a:t>
            </a:r>
            <a:endParaRPr b="0" i="0" sz="15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Patrick Hand"/>
                <a:ea typeface="Patrick Hand"/>
                <a:cs typeface="Patrick Hand"/>
                <a:sym typeface="Patrick Hand"/>
              </a:rPr>
              <a:t>We will discuss key themes, such as </a:t>
            </a:r>
            <a:r>
              <a:rPr lang="en-GB" sz="1500">
                <a:latin typeface="Patrick Hand"/>
                <a:ea typeface="Patrick Hand"/>
                <a:cs typeface="Patrick Hand"/>
                <a:sym typeface="Patrick Hand"/>
              </a:rPr>
              <a:t>money</a:t>
            </a:r>
            <a:r>
              <a:rPr b="0" i="0" lang="en-GB" sz="1500" u="none" cap="none" strike="noStrike">
                <a:solidFill>
                  <a:srgbClr val="000000"/>
                </a:solidFill>
                <a:latin typeface="Patrick Hand"/>
                <a:ea typeface="Patrick Hand"/>
                <a:cs typeface="Patrick Hand"/>
                <a:sym typeface="Patrick Hand"/>
              </a:rPr>
              <a:t>, </a:t>
            </a:r>
            <a:r>
              <a:rPr lang="en-GB" sz="1500">
                <a:latin typeface="Patrick Hand"/>
                <a:ea typeface="Patrick Hand"/>
                <a:cs typeface="Patrick Hand"/>
                <a:sym typeface="Patrick Hand"/>
              </a:rPr>
              <a:t>work, winning and losing and change.</a:t>
            </a:r>
            <a:endParaRPr sz="1500">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500"/>
              <a:buFont typeface="Arial"/>
              <a:buNone/>
            </a:pPr>
            <a:r>
              <a:rPr lang="en-GB" sz="1500">
                <a:latin typeface="Patrick Hand"/>
                <a:ea typeface="Patrick Hand"/>
                <a:cs typeface="Patrick Hand"/>
                <a:sym typeface="Patrick Hand"/>
              </a:rPr>
              <a:t>Our careers this term are; RSPCA Inspector and Religios Leader</a:t>
            </a:r>
            <a:r>
              <a:rPr b="0" i="0" lang="en-GB" sz="1500" u="none" cap="none" strike="noStrike">
                <a:solidFill>
                  <a:srgbClr val="000000"/>
                </a:solidFill>
                <a:latin typeface="Patrick Hand"/>
                <a:ea typeface="Patrick Hand"/>
                <a:cs typeface="Patrick Hand"/>
                <a:sym typeface="Patrick Hand"/>
              </a:rPr>
              <a:t>.</a:t>
            </a:r>
            <a:endParaRPr b="0" i="0" sz="15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600"/>
              <a:buFont typeface="Arial"/>
              <a:buNone/>
            </a:pPr>
            <a:r>
              <a:t/>
            </a:r>
            <a:endParaRPr b="0" i="0" sz="16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600"/>
              <a:buFont typeface="Arial"/>
              <a:buNone/>
            </a:pPr>
            <a:r>
              <a:t/>
            </a:r>
            <a:endParaRPr b="0" i="0" sz="16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600"/>
              <a:buFont typeface="Arial"/>
              <a:buNone/>
            </a:pPr>
            <a:r>
              <a:t/>
            </a:r>
            <a:endParaRPr b="0" i="0" sz="6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300"/>
              <a:buFont typeface="Arial"/>
              <a:buNone/>
            </a:pPr>
            <a:r>
              <a:rPr b="0" i="0" lang="en-GB" sz="1300" u="none" cap="none" strike="noStrike">
                <a:solidFill>
                  <a:srgbClr val="000000"/>
                </a:solidFill>
                <a:latin typeface="Patrick Hand"/>
                <a:ea typeface="Patrick Hand"/>
                <a:cs typeface="Patrick Hand"/>
                <a:sym typeface="Patrick Hand"/>
              </a:rPr>
              <a:t>.   </a:t>
            </a:r>
            <a:endParaRPr b="0" i="0" sz="1300" u="none" cap="none" strike="noStrike">
              <a:solidFill>
                <a:srgbClr val="000000"/>
              </a:solidFill>
              <a:latin typeface="Patrick Hand"/>
              <a:ea typeface="Patrick Hand"/>
              <a:cs typeface="Patrick Hand"/>
              <a:sym typeface="Patrick Hand"/>
            </a:endParaRPr>
          </a:p>
        </p:txBody>
      </p:sp>
      <p:sp>
        <p:nvSpPr>
          <p:cNvPr id="78" name="Google Shape;78;p2"/>
          <p:cNvSpPr txBox="1"/>
          <p:nvPr/>
        </p:nvSpPr>
        <p:spPr>
          <a:xfrm>
            <a:off x="6322625" y="25250"/>
            <a:ext cx="2727600" cy="1262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700"/>
              <a:buFont typeface="Arial"/>
              <a:buNone/>
            </a:pPr>
            <a:r>
              <a:t/>
            </a:r>
            <a:endParaRPr b="0" i="0" sz="4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700"/>
              <a:buFont typeface="Arial"/>
              <a:buNone/>
            </a:pPr>
            <a:r>
              <a:rPr b="0" i="0" lang="en-GB" sz="1700" u="sng" cap="none" strike="noStrike">
                <a:solidFill>
                  <a:srgbClr val="000000"/>
                </a:solidFill>
                <a:latin typeface="Patrick Hand"/>
                <a:ea typeface="Patrick Hand"/>
                <a:cs typeface="Patrick Hand"/>
                <a:sym typeface="Patrick Hand"/>
              </a:rPr>
              <a:t>Music </a:t>
            </a:r>
            <a:endParaRPr b="0" i="0" sz="17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400"/>
              <a:buFont typeface="Arial"/>
              <a:buNone/>
            </a:pPr>
            <a:r>
              <a:rPr b="0" i="0" lang="en-GB" sz="1500" u="none" cap="none" strike="noStrike">
                <a:solidFill>
                  <a:srgbClr val="000000"/>
                </a:solidFill>
                <a:latin typeface="Patrick Hand"/>
                <a:ea typeface="Patrick Hand"/>
                <a:cs typeface="Patrick Hand"/>
                <a:sym typeface="Patrick Hand"/>
              </a:rPr>
              <a:t>We will continue our ukulele lessons with Mr Singer.</a:t>
            </a:r>
            <a:endParaRPr b="0" i="0" sz="15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latin typeface="Patrick Hand"/>
              <a:ea typeface="Patrick Hand"/>
              <a:cs typeface="Patrick Hand"/>
              <a:sym typeface="Patrick Hand"/>
            </a:endParaRPr>
          </a:p>
        </p:txBody>
      </p:sp>
      <p:sp>
        <p:nvSpPr>
          <p:cNvPr id="79" name="Google Shape;79;p2"/>
          <p:cNvSpPr txBox="1"/>
          <p:nvPr/>
        </p:nvSpPr>
        <p:spPr>
          <a:xfrm>
            <a:off x="2494350" y="1441650"/>
            <a:ext cx="1884600" cy="3324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900"/>
              <a:buFont typeface="Arial"/>
              <a:buNone/>
            </a:pPr>
            <a:r>
              <a:rPr b="0" i="0" lang="en-GB" sz="1900" u="sng" cap="none" strike="noStrike">
                <a:solidFill>
                  <a:srgbClr val="000000"/>
                </a:solidFill>
                <a:latin typeface="Patrick Hand"/>
                <a:ea typeface="Patrick Hand"/>
                <a:cs typeface="Patrick Hand"/>
                <a:sym typeface="Patrick Hand"/>
              </a:rPr>
              <a:t>Science</a:t>
            </a:r>
            <a:endParaRPr b="0" i="0" sz="1900" u="sng"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500"/>
              <a:buFont typeface="Arial"/>
              <a:buNone/>
            </a:pPr>
            <a:r>
              <a:t/>
            </a:r>
            <a:endParaRPr b="0" i="0" sz="500" u="none" cap="none" strike="noStrike">
              <a:solidFill>
                <a:srgbClr val="000000"/>
              </a:solidFill>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500"/>
              <a:buFont typeface="Arial"/>
              <a:buNone/>
            </a:pPr>
            <a:r>
              <a:rPr b="0" i="0" lang="en-GB" sz="1500" u="none" cap="none" strike="noStrike">
                <a:solidFill>
                  <a:srgbClr val="000000"/>
                </a:solidFill>
                <a:latin typeface="Patrick Hand"/>
                <a:ea typeface="Patrick Hand"/>
                <a:cs typeface="Patrick Hand"/>
                <a:sym typeface="Patrick Hand"/>
              </a:rPr>
              <a:t>Science this te</a:t>
            </a:r>
            <a:r>
              <a:rPr lang="en-GB" sz="1500">
                <a:latin typeface="Patrick Hand"/>
                <a:ea typeface="Patrick Hand"/>
                <a:cs typeface="Patrick Hand"/>
                <a:sym typeface="Patrick Hand"/>
              </a:rPr>
              <a:t>rm will continue to  look</a:t>
            </a:r>
            <a:r>
              <a:rPr b="0" i="0" lang="en-GB" sz="1500" u="none" cap="none" strike="noStrike">
                <a:solidFill>
                  <a:srgbClr val="000000"/>
                </a:solidFill>
                <a:latin typeface="Patrick Hand"/>
                <a:ea typeface="Patrick Hand"/>
                <a:cs typeface="Patrick Hand"/>
                <a:sym typeface="Patrick Hand"/>
              </a:rPr>
              <a:t> at properties and changes in </a:t>
            </a:r>
            <a:r>
              <a:rPr b="0" i="0" lang="en-GB" sz="1500" cap="none" strike="noStrike">
                <a:latin typeface="Patrick Hand"/>
                <a:ea typeface="Patrick Hand"/>
                <a:cs typeface="Patrick Hand"/>
                <a:sym typeface="Patrick Hand"/>
              </a:rPr>
              <a:t>material</a:t>
            </a:r>
            <a:r>
              <a:rPr lang="en-GB" sz="1500">
                <a:latin typeface="Patrick Hand"/>
                <a:ea typeface="Patrick Hand"/>
                <a:cs typeface="Patrick Hand"/>
                <a:sym typeface="Patrick Hand"/>
              </a:rPr>
              <a:t>s. We will look at filtering, evaporation and reversible and irreversible changes. </a:t>
            </a:r>
            <a:endParaRPr sz="1500">
              <a:latin typeface="Patrick Hand"/>
              <a:ea typeface="Patrick Hand"/>
              <a:cs typeface="Patrick Hand"/>
              <a:sym typeface="Patrick Hand"/>
            </a:endParaRPr>
          </a:p>
          <a:p>
            <a:pPr indent="0" lvl="0" marL="0" marR="0" rtl="0" algn="ctr">
              <a:lnSpc>
                <a:spcPct val="100000"/>
              </a:lnSpc>
              <a:spcBef>
                <a:spcPts val="0"/>
              </a:spcBef>
              <a:spcAft>
                <a:spcPts val="0"/>
              </a:spcAft>
              <a:buClr>
                <a:srgbClr val="000000"/>
              </a:buClr>
              <a:buSzPts val="1500"/>
              <a:buFont typeface="Arial"/>
              <a:buNone/>
            </a:pPr>
            <a:r>
              <a:rPr lang="en-GB" sz="1500">
                <a:latin typeface="Patrick Hand"/>
                <a:ea typeface="Patrick Hand"/>
                <a:cs typeface="Patrick Hand"/>
                <a:sym typeface="Patrick Hand"/>
              </a:rPr>
              <a:t>THe pupils will explore how to write scientific reports, with a focus o </a:t>
            </a:r>
            <a:r>
              <a:rPr lang="en-GB" sz="1500">
                <a:latin typeface="Patrick Hand"/>
                <a:ea typeface="Patrick Hand"/>
                <a:cs typeface="Patrick Hand"/>
                <a:sym typeface="Patrick Hand"/>
              </a:rPr>
              <a:t>nursing</a:t>
            </a:r>
            <a:r>
              <a:rPr lang="en-GB" sz="1500">
                <a:latin typeface="Patrick Hand"/>
                <a:ea typeface="Patrick Hand"/>
                <a:cs typeface="Patrick Hand"/>
                <a:sym typeface="Patrick Hand"/>
              </a:rPr>
              <a:t> scientific vocabulary.</a:t>
            </a:r>
            <a:endParaRPr sz="1500">
              <a:latin typeface="Patrick Hand"/>
              <a:ea typeface="Patrick Hand"/>
              <a:cs typeface="Patrick Hand"/>
              <a:sym typeface="Patrick Hand"/>
            </a:endParaRPr>
          </a:p>
        </p:txBody>
      </p:sp>
      <p:sp>
        <p:nvSpPr>
          <p:cNvPr id="80" name="Google Shape;80;p2"/>
          <p:cNvSpPr txBox="1"/>
          <p:nvPr/>
        </p:nvSpPr>
        <p:spPr>
          <a:xfrm>
            <a:off x="4378950" y="1459500"/>
            <a:ext cx="1937100" cy="4679400"/>
          </a:xfrm>
          <a:prstGeom prst="rect">
            <a:avLst/>
          </a:prstGeom>
          <a:noFill/>
          <a:ln>
            <a:noFill/>
          </a:ln>
        </p:spPr>
        <p:txBody>
          <a:bodyPr anchorCtr="0" anchor="t" bIns="91425" lIns="91425" spcFirstLastPara="1" rIns="91425" wrap="square" tIns="91425">
            <a:spAutoFit/>
          </a:bodyPr>
          <a:lstStyle/>
          <a:p>
            <a:pPr indent="0" lvl="0" marL="90000" marR="47779" rtl="0" algn="ctr">
              <a:lnSpc>
                <a:spcPct val="100000"/>
              </a:lnSpc>
              <a:spcBef>
                <a:spcPts val="0"/>
              </a:spcBef>
              <a:spcAft>
                <a:spcPts val="0"/>
              </a:spcAft>
              <a:buClr>
                <a:srgbClr val="000000"/>
              </a:buClr>
              <a:buSzPts val="1700"/>
              <a:buFont typeface="Arial"/>
              <a:buNone/>
            </a:pPr>
            <a:r>
              <a:rPr b="0" i="0" lang="en-GB" sz="1700" u="sng" cap="none" strike="noStrike">
                <a:solidFill>
                  <a:srgbClr val="000000"/>
                </a:solidFill>
                <a:latin typeface="Patrick Hand"/>
                <a:ea typeface="Patrick Hand"/>
                <a:cs typeface="Patrick Hand"/>
                <a:sym typeface="Patrick Hand"/>
              </a:rPr>
              <a:t>Physical Education</a:t>
            </a:r>
            <a:endParaRPr b="0" i="0" sz="1700" u="sng"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600"/>
              <a:buFont typeface="Arial"/>
              <a:buNone/>
            </a:pPr>
            <a:r>
              <a:t/>
            </a:r>
            <a:endParaRPr b="0" i="0" sz="600" u="none"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Patrick Hand"/>
                <a:ea typeface="Patrick Hand"/>
                <a:cs typeface="Patrick Hand"/>
                <a:sym typeface="Patrick Hand"/>
              </a:rPr>
              <a:t>Platypus will have two outdoor PE lessons on a </a:t>
            </a:r>
            <a:r>
              <a:rPr b="1" lang="en-GB">
                <a:latin typeface="Patrick Hand"/>
                <a:ea typeface="Patrick Hand"/>
                <a:cs typeface="Patrick Hand"/>
                <a:sym typeface="Patrick Hand"/>
              </a:rPr>
              <a:t>Monday and Tuesday</a:t>
            </a:r>
            <a:r>
              <a:rPr b="1" i="0" lang="en-GB" sz="1400" u="none" cap="none" strike="noStrike">
                <a:solidFill>
                  <a:srgbClr val="000000"/>
                </a:solidFill>
                <a:latin typeface="Patrick Hand"/>
                <a:ea typeface="Patrick Hand"/>
                <a:cs typeface="Patrick Hand"/>
                <a:sym typeface="Patrick Hand"/>
              </a:rPr>
              <a:t>.</a:t>
            </a:r>
            <a:endParaRPr b="0" i="0" sz="1400" u="none"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400"/>
              <a:buFont typeface="Arial"/>
              <a:buNone/>
            </a:pPr>
            <a:br>
              <a:rPr b="0" i="0" lang="en-GB" sz="1400" u="none" cap="none" strike="noStrike">
                <a:solidFill>
                  <a:srgbClr val="000000"/>
                </a:solidFill>
                <a:latin typeface="Patrick Hand"/>
                <a:ea typeface="Patrick Hand"/>
                <a:cs typeface="Patrick Hand"/>
                <a:sym typeface="Patrick Hand"/>
              </a:rPr>
            </a:br>
            <a:r>
              <a:rPr b="0" i="0" lang="en-GB" sz="1400" u="none" cap="none" strike="noStrike">
                <a:solidFill>
                  <a:srgbClr val="000000"/>
                </a:solidFill>
                <a:latin typeface="Patrick Hand"/>
                <a:ea typeface="Patrick Hand"/>
                <a:cs typeface="Patrick Hand"/>
                <a:sym typeface="Patrick Hand"/>
              </a:rPr>
              <a:t>Crocodile will have indoor PE on a </a:t>
            </a:r>
            <a:r>
              <a:rPr b="1" i="0" lang="en-GB" sz="1400" u="none" cap="none" strike="noStrike">
                <a:solidFill>
                  <a:srgbClr val="000000"/>
                </a:solidFill>
                <a:latin typeface="Patrick Hand"/>
                <a:ea typeface="Patrick Hand"/>
                <a:cs typeface="Patrick Hand"/>
                <a:sym typeface="Patrick Hand"/>
              </a:rPr>
              <a:t>Monday </a:t>
            </a:r>
            <a:r>
              <a:rPr b="0" i="0" lang="en-GB" sz="1400" u="none" cap="none" strike="noStrike">
                <a:solidFill>
                  <a:srgbClr val="000000"/>
                </a:solidFill>
                <a:latin typeface="Patrick Hand"/>
                <a:ea typeface="Patrick Hand"/>
                <a:cs typeface="Patrick Hand"/>
                <a:sym typeface="Patrick Hand"/>
              </a:rPr>
              <a:t>and outdoor on</a:t>
            </a:r>
            <a:r>
              <a:rPr b="1" i="0" lang="en-GB" sz="1400" u="none" cap="none" strike="noStrike">
                <a:solidFill>
                  <a:srgbClr val="000000"/>
                </a:solidFill>
                <a:latin typeface="Patrick Hand"/>
                <a:ea typeface="Patrick Hand"/>
                <a:cs typeface="Patrick Hand"/>
                <a:sym typeface="Patrick Hand"/>
              </a:rPr>
              <a:t> Wednesday</a:t>
            </a:r>
            <a:endParaRPr b="1" i="0" sz="1400" u="none"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400"/>
              <a:buFont typeface="Arial"/>
              <a:buNone/>
            </a:pPr>
            <a:r>
              <a:t/>
            </a:r>
            <a:endParaRPr b="0" i="0" sz="900" u="none"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Patrick Hand"/>
                <a:ea typeface="Patrick Hand"/>
                <a:cs typeface="Patrick Hand"/>
                <a:sym typeface="Patrick Hand"/>
              </a:rPr>
              <a:t>Kingfisher will have outdoor PE on </a:t>
            </a:r>
            <a:r>
              <a:rPr b="1" i="0" lang="en-GB" sz="1400" u="none" cap="none" strike="noStrike">
                <a:solidFill>
                  <a:srgbClr val="000000"/>
                </a:solidFill>
                <a:latin typeface="Patrick Hand"/>
                <a:ea typeface="Patrick Hand"/>
                <a:cs typeface="Patrick Hand"/>
                <a:sym typeface="Patrick Hand"/>
              </a:rPr>
              <a:t>Wednesday.</a:t>
            </a:r>
            <a:r>
              <a:rPr b="1" lang="en-GB">
                <a:latin typeface="Patrick Hand"/>
                <a:ea typeface="Patrick Hand"/>
                <a:cs typeface="Patrick Hand"/>
                <a:sym typeface="Patrick Hand"/>
              </a:rPr>
              <a:t> </a:t>
            </a:r>
            <a:r>
              <a:rPr b="0" i="0" lang="en-GB" sz="1400" u="none" cap="none" strike="noStrike">
                <a:solidFill>
                  <a:srgbClr val="000000"/>
                </a:solidFill>
                <a:latin typeface="Patrick Hand"/>
                <a:ea typeface="Patrick Hand"/>
                <a:cs typeface="Patrick Hand"/>
                <a:sym typeface="Patrick Hand"/>
              </a:rPr>
              <a:t>Kingfisher class will only have one PE lesson due to Forest School.</a:t>
            </a:r>
            <a:endParaRPr b="1" i="0" sz="300" u="none"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highlight>
                <a:srgbClr val="FFFF00"/>
              </a:highlight>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highlight>
                <a:srgbClr val="FFFF00"/>
              </a:highlight>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highlight>
                <a:srgbClr val="FFFF00"/>
              </a:highlight>
              <a:latin typeface="Patrick Hand"/>
              <a:ea typeface="Patrick Hand"/>
              <a:cs typeface="Patrick Hand"/>
              <a:sym typeface="Patrick Hand"/>
            </a:endParaRPr>
          </a:p>
          <a:p>
            <a:pPr indent="0" lvl="0" marL="90000" marR="47779"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highlight>
                <a:srgbClr val="FFFF00"/>
              </a:highlight>
              <a:latin typeface="Patrick Hand"/>
              <a:ea typeface="Patrick Hand"/>
              <a:cs typeface="Patrick Hand"/>
              <a:sym typeface="Patrick Han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