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5143500" cx="9144000"/>
  <p:notesSz cx="6858000" cy="9144000"/>
  <p:embeddedFontLst>
    <p:embeddedFont>
      <p:font typeface="Pacifico"/>
      <p:regular r:id="rId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Pacifico-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ae0d1a4732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ae0d1a4732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gradFill>
          <a:gsLst>
            <a:gs pos="0">
              <a:srgbClr val="DCECD5"/>
            </a:gs>
            <a:gs pos="100000">
              <a:srgbClr val="93BC81"/>
            </a:gs>
          </a:gsLst>
          <a:path path="circle">
            <a:fillToRect b="50%" l="50%" r="50%" t="50%"/>
          </a:path>
          <a:tileRect/>
        </a:gra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s://play.numbots.com" TargetMode="External"/><Relationship Id="rId4" Type="http://schemas.openxmlformats.org/officeDocument/2006/relationships/hyperlink" Target="https://www.topmarks.co.uk" TargetMode="External"/><Relationship Id="rId5" Type="http://schemas.openxmlformats.org/officeDocument/2006/relationships/hyperlink" Target="https://www.bbc.co.uk/cbeebies"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p:nvPr/>
        </p:nvSpPr>
        <p:spPr>
          <a:xfrm>
            <a:off x="3072663" y="1949063"/>
            <a:ext cx="3801000" cy="999600"/>
          </a:xfrm>
          <a:prstGeom prst="rect">
            <a:avLst/>
          </a:prstGeom>
          <a:solidFill>
            <a:schemeClr val="lt2"/>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1500">
              <a:latin typeface="Pacifico"/>
              <a:ea typeface="Pacifico"/>
              <a:cs typeface="Pacifico"/>
              <a:sym typeface="Pacifico"/>
            </a:endParaRPr>
          </a:p>
          <a:p>
            <a:pPr indent="0" lvl="0" marL="0" rtl="0" algn="ctr">
              <a:spcBef>
                <a:spcPts val="0"/>
              </a:spcBef>
              <a:spcAft>
                <a:spcPts val="0"/>
              </a:spcAft>
              <a:buNone/>
            </a:pPr>
            <a:r>
              <a:rPr lang="en-GB" sz="2400">
                <a:latin typeface="Pacifico"/>
                <a:ea typeface="Pacifico"/>
                <a:cs typeface="Pacifico"/>
                <a:sym typeface="Pacifico"/>
              </a:rPr>
              <a:t>Y1 </a:t>
            </a:r>
            <a:r>
              <a:rPr lang="en-GB" sz="2400">
                <a:latin typeface="Pacifico"/>
                <a:ea typeface="Pacifico"/>
                <a:cs typeface="Pacifico"/>
                <a:sym typeface="Pacifico"/>
              </a:rPr>
              <a:t>Term 6 - Bright Lights, Big City!</a:t>
            </a:r>
            <a:endParaRPr sz="2400">
              <a:latin typeface="Pacifico"/>
              <a:ea typeface="Pacifico"/>
              <a:cs typeface="Pacifico"/>
              <a:sym typeface="Pacifico"/>
            </a:endParaRPr>
          </a:p>
          <a:p>
            <a:pPr indent="0" lvl="0" marL="0" rtl="0" algn="ctr">
              <a:spcBef>
                <a:spcPts val="0"/>
              </a:spcBef>
              <a:spcAft>
                <a:spcPts val="0"/>
              </a:spcAft>
              <a:buClr>
                <a:schemeClr val="dk1"/>
              </a:buClr>
              <a:buSzPts val="1100"/>
              <a:buFont typeface="Arial"/>
              <a:buNone/>
            </a:pPr>
            <a:r>
              <a:t/>
            </a:r>
            <a:endParaRPr/>
          </a:p>
        </p:txBody>
      </p:sp>
      <p:sp>
        <p:nvSpPr>
          <p:cNvPr id="55" name="Google Shape;55;p13"/>
          <p:cNvSpPr/>
          <p:nvPr/>
        </p:nvSpPr>
        <p:spPr>
          <a:xfrm>
            <a:off x="176800" y="284650"/>
            <a:ext cx="2572800" cy="4471200"/>
          </a:xfrm>
          <a:prstGeom prst="rect">
            <a:avLst/>
          </a:prstGeom>
          <a:solidFill>
            <a:srgbClr val="FFF2CC"/>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1300">
                <a:latin typeface="Comic Sans MS"/>
                <a:ea typeface="Comic Sans MS"/>
                <a:cs typeface="Comic Sans MS"/>
                <a:sym typeface="Comic Sans MS"/>
              </a:rPr>
              <a:t>English - </a:t>
            </a:r>
            <a:r>
              <a:rPr lang="en-GB" sz="1100">
                <a:latin typeface="Comic Sans MS"/>
                <a:ea typeface="Comic Sans MS"/>
                <a:cs typeface="Comic Sans MS"/>
                <a:sym typeface="Comic Sans MS"/>
              </a:rPr>
              <a:t> </a:t>
            </a:r>
            <a:endParaRPr sz="1100">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rPr lang="en-GB" sz="1200">
                <a:solidFill>
                  <a:schemeClr val="dk1"/>
                </a:solidFill>
                <a:latin typeface="Comic Sans MS"/>
                <a:ea typeface="Comic Sans MS"/>
                <a:cs typeface="Comic Sans MS"/>
                <a:sym typeface="Comic Sans MS"/>
              </a:rPr>
              <a:t>This term the children will continue to develop their phonic knowledge through daily lessons. In writing, we are working to include a series of sentences in each piece of work using the correct punctuation and some descriptive vocabulary. We will also focus on being able to read their writing back to check for ‘sense’ and errors as this is a key skill to develop moving forward. </a:t>
            </a:r>
            <a:endParaRPr sz="1200">
              <a:solidFill>
                <a:schemeClr val="dk1"/>
              </a:solidFill>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rPr lang="en-GB" sz="1200">
                <a:solidFill>
                  <a:schemeClr val="dk1"/>
                </a:solidFill>
                <a:latin typeface="Comic Sans MS"/>
                <a:ea typeface="Comic Sans MS"/>
                <a:cs typeface="Comic Sans MS"/>
                <a:sym typeface="Comic Sans MS"/>
              </a:rPr>
              <a:t>The children will develop their skills in writing through learning about the four countries that make up the UK including writing stories, letters and recipes - watch out for the Welsh cakes. </a:t>
            </a:r>
            <a:endParaRPr sz="1200">
              <a:solidFill>
                <a:schemeClr val="dk1"/>
              </a:solidFill>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rPr lang="en-GB" sz="1200">
                <a:solidFill>
                  <a:schemeClr val="dk1"/>
                </a:solidFill>
                <a:latin typeface="Comic Sans MS"/>
                <a:ea typeface="Comic Sans MS"/>
                <a:cs typeface="Comic Sans MS"/>
                <a:sym typeface="Comic Sans MS"/>
              </a:rPr>
              <a:t>In handwriting, we will practise writing appropriately-sized letters, sitting letters on the line and using joins to write cursively. </a:t>
            </a:r>
            <a:endParaRPr sz="1200">
              <a:solidFill>
                <a:schemeClr val="dk1"/>
              </a:solidFill>
              <a:latin typeface="Comic Sans MS"/>
              <a:ea typeface="Comic Sans MS"/>
              <a:cs typeface="Comic Sans MS"/>
              <a:sym typeface="Comic Sans MS"/>
            </a:endParaRPr>
          </a:p>
        </p:txBody>
      </p:sp>
      <p:sp>
        <p:nvSpPr>
          <p:cNvPr id="56" name="Google Shape;56;p13"/>
          <p:cNvSpPr/>
          <p:nvPr/>
        </p:nvSpPr>
        <p:spPr>
          <a:xfrm>
            <a:off x="7094800" y="284650"/>
            <a:ext cx="1911000" cy="4399800"/>
          </a:xfrm>
          <a:prstGeom prst="rect">
            <a:avLst/>
          </a:prstGeom>
          <a:solidFill>
            <a:srgbClr val="CFE2F3"/>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sz="1300">
                <a:latin typeface="Comic Sans MS"/>
                <a:ea typeface="Comic Sans MS"/>
                <a:cs typeface="Comic Sans MS"/>
                <a:sym typeface="Comic Sans MS"/>
              </a:rPr>
              <a:t>Maths -</a:t>
            </a:r>
            <a:endParaRPr b="1" sz="1300">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rPr lang="en-GB" sz="1200">
                <a:solidFill>
                  <a:schemeClr val="dk1"/>
                </a:solidFill>
                <a:latin typeface="Comic Sans MS"/>
                <a:ea typeface="Comic Sans MS"/>
                <a:cs typeface="Comic Sans MS"/>
                <a:sym typeface="Comic Sans MS"/>
              </a:rPr>
              <a:t>The children will continue to develop their knowledge of numbers to to 100 including number recognition, place value, addition and subtraction.  They will learn about the value of money and time and how we measure them. </a:t>
            </a:r>
            <a:endParaRPr sz="1200">
              <a:solidFill>
                <a:schemeClr val="dk1"/>
              </a:solidFill>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rPr lang="en-GB" sz="1200">
                <a:solidFill>
                  <a:schemeClr val="dk1"/>
                </a:solidFill>
                <a:latin typeface="Comic Sans MS"/>
                <a:ea typeface="Comic Sans MS"/>
                <a:cs typeface="Comic Sans MS"/>
                <a:sym typeface="Comic Sans MS"/>
              </a:rPr>
              <a:t>We will also explore position and direction, understanding whole, half and quarter turns, left and right.</a:t>
            </a:r>
            <a:endParaRPr sz="1200">
              <a:solidFill>
                <a:schemeClr val="dk1"/>
              </a:solidFill>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rPr lang="en-GB" sz="1200">
                <a:solidFill>
                  <a:schemeClr val="dk1"/>
                </a:solidFill>
                <a:latin typeface="Comic Sans MS"/>
                <a:ea typeface="Comic Sans MS"/>
                <a:cs typeface="Comic Sans MS"/>
                <a:sym typeface="Comic Sans MS"/>
              </a:rPr>
              <a:t>We will continue to count in 2s, 5s and 10s as we prepare for learning the times tables.  </a:t>
            </a:r>
            <a:r>
              <a:rPr lang="en-GB" sz="1100">
                <a:solidFill>
                  <a:schemeClr val="dk1"/>
                </a:solidFill>
                <a:latin typeface="Comic Sans MS"/>
                <a:ea typeface="Comic Sans MS"/>
                <a:cs typeface="Comic Sans MS"/>
                <a:sym typeface="Comic Sans MS"/>
              </a:rPr>
              <a:t> </a:t>
            </a:r>
            <a:endParaRPr sz="1100">
              <a:solidFill>
                <a:schemeClr val="dk1"/>
              </a:solidFill>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Comic Sans MS"/>
              <a:ea typeface="Comic Sans MS"/>
              <a:cs typeface="Comic Sans MS"/>
              <a:sym typeface="Comic Sans MS"/>
            </a:endParaRPr>
          </a:p>
        </p:txBody>
      </p:sp>
      <p:sp>
        <p:nvSpPr>
          <p:cNvPr id="57" name="Google Shape;57;p13"/>
          <p:cNvSpPr/>
          <p:nvPr/>
        </p:nvSpPr>
        <p:spPr>
          <a:xfrm>
            <a:off x="3072675" y="284650"/>
            <a:ext cx="3801000" cy="1459200"/>
          </a:xfrm>
          <a:prstGeom prst="rect">
            <a:avLst/>
          </a:prstGeom>
          <a:solidFill>
            <a:srgbClr val="F4CCCC"/>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sz="1300">
                <a:latin typeface="Comic Sans MS"/>
                <a:ea typeface="Comic Sans MS"/>
                <a:cs typeface="Comic Sans MS"/>
                <a:sym typeface="Comic Sans MS"/>
              </a:rPr>
              <a:t>Science</a:t>
            </a:r>
            <a:r>
              <a:rPr lang="en-GB" sz="1300">
                <a:latin typeface="Comic Sans MS"/>
                <a:ea typeface="Comic Sans MS"/>
                <a:cs typeface="Comic Sans MS"/>
                <a:sym typeface="Comic Sans MS"/>
              </a:rPr>
              <a:t> </a:t>
            </a:r>
            <a:r>
              <a:rPr b="1" lang="en-GB" sz="1300">
                <a:latin typeface="Comic Sans MS"/>
                <a:ea typeface="Comic Sans MS"/>
                <a:cs typeface="Comic Sans MS"/>
                <a:sym typeface="Comic Sans MS"/>
              </a:rPr>
              <a:t>-</a:t>
            </a:r>
            <a:r>
              <a:rPr lang="en-GB" sz="1200">
                <a:solidFill>
                  <a:schemeClr val="dk1"/>
                </a:solidFill>
                <a:latin typeface="Comic Sans MS"/>
                <a:ea typeface="Comic Sans MS"/>
                <a:cs typeface="Comic Sans MS"/>
                <a:sym typeface="Comic Sans MS"/>
              </a:rPr>
              <a:t>This term the children will develop their knowledge and understanding of materials. They will learn how to describe natural and human made materials as well as their properties. We will be testing their properties to see their suitability for making bunting for a summer party!</a:t>
            </a:r>
            <a:endParaRPr sz="1200">
              <a:latin typeface="Comic Sans MS"/>
              <a:ea typeface="Comic Sans MS"/>
              <a:cs typeface="Comic Sans MS"/>
              <a:sym typeface="Comic Sans MS"/>
            </a:endParaRPr>
          </a:p>
        </p:txBody>
      </p:sp>
      <p:sp>
        <p:nvSpPr>
          <p:cNvPr id="58" name="Google Shape;58;p13"/>
          <p:cNvSpPr/>
          <p:nvPr/>
        </p:nvSpPr>
        <p:spPr>
          <a:xfrm>
            <a:off x="3243225" y="3261050"/>
            <a:ext cx="3459900" cy="1689000"/>
          </a:xfrm>
          <a:prstGeom prst="roundRect">
            <a:avLst>
              <a:gd fmla="val 16667" name="adj"/>
            </a:avLst>
          </a:prstGeom>
          <a:solidFill>
            <a:srgbClr val="D9EAD3"/>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GB">
                <a:solidFill>
                  <a:schemeClr val="dk1"/>
                </a:solidFill>
                <a:latin typeface="Comic Sans MS"/>
                <a:ea typeface="Comic Sans MS"/>
                <a:cs typeface="Comic Sans MS"/>
                <a:sym typeface="Comic Sans MS"/>
              </a:rPr>
              <a:t>Recommended Reads</a:t>
            </a:r>
            <a:endParaRPr b="1">
              <a:solidFill>
                <a:schemeClr val="dk1"/>
              </a:solidFill>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rPr lang="en-GB" sz="1250">
                <a:solidFill>
                  <a:schemeClr val="dk1"/>
                </a:solidFill>
                <a:latin typeface="Comic Sans MS"/>
                <a:ea typeface="Comic Sans MS"/>
                <a:cs typeface="Comic Sans MS"/>
                <a:sym typeface="Comic Sans MS"/>
              </a:rPr>
              <a:t>Katie Goes to London</a:t>
            </a:r>
            <a:endParaRPr sz="1250">
              <a:solidFill>
                <a:schemeClr val="dk1"/>
              </a:solidFill>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rPr lang="en-GB" sz="1250">
                <a:solidFill>
                  <a:schemeClr val="dk1"/>
                </a:solidFill>
                <a:latin typeface="Comic Sans MS"/>
                <a:ea typeface="Comic Sans MS"/>
                <a:cs typeface="Comic Sans MS"/>
                <a:sym typeface="Comic Sans MS"/>
              </a:rPr>
              <a:t>Katie Goes to Scotland</a:t>
            </a:r>
            <a:endParaRPr sz="1250">
              <a:solidFill>
                <a:schemeClr val="dk1"/>
              </a:solidFill>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rPr lang="en-GB" sz="1250">
                <a:solidFill>
                  <a:schemeClr val="dk1"/>
                </a:solidFill>
                <a:latin typeface="Comic Sans MS"/>
                <a:ea typeface="Comic Sans MS"/>
                <a:cs typeface="Comic Sans MS"/>
                <a:sym typeface="Comic Sans MS"/>
              </a:rPr>
              <a:t>Topsy &amp; Tim Visit London</a:t>
            </a:r>
            <a:endParaRPr sz="1250">
              <a:solidFill>
                <a:schemeClr val="dk1"/>
              </a:solidFill>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rPr lang="en-GB" sz="1250">
                <a:solidFill>
                  <a:schemeClr val="dk1"/>
                </a:solidFill>
                <a:latin typeface="Comic Sans MS"/>
                <a:ea typeface="Comic Sans MS"/>
                <a:cs typeface="Comic Sans MS"/>
                <a:sym typeface="Comic Sans MS"/>
              </a:rPr>
              <a:t>Children’s texts about the four countries of the UK</a:t>
            </a:r>
            <a:endParaRPr sz="1250">
              <a:solidFill>
                <a:schemeClr val="dk1"/>
              </a:solidFill>
              <a:latin typeface="Comic Sans MS"/>
              <a:ea typeface="Comic Sans MS"/>
              <a:cs typeface="Comic Sans MS"/>
              <a:sym typeface="Comic Sans MS"/>
            </a:endParaRPr>
          </a:p>
          <a:p>
            <a:pPr indent="0" lvl="0" marL="0" rtl="0" algn="l">
              <a:spcBef>
                <a:spcPts val="0"/>
              </a:spcBef>
              <a:spcAft>
                <a:spcPts val="0"/>
              </a:spcAft>
              <a:buNone/>
            </a:pPr>
            <a:r>
              <a:rPr lang="en-GB" sz="1250">
                <a:solidFill>
                  <a:schemeClr val="dk1"/>
                </a:solidFill>
                <a:latin typeface="Comic Sans MS"/>
                <a:ea typeface="Comic Sans MS"/>
                <a:cs typeface="Comic Sans MS"/>
                <a:sym typeface="Comic Sans MS"/>
              </a:rPr>
              <a:t>Children’s first Atlas; </a:t>
            </a:r>
            <a:endParaRPr sz="1250">
              <a:solidFill>
                <a:schemeClr val="dk1"/>
              </a:solidFill>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rPr lang="en-GB" sz="1250">
                <a:solidFill>
                  <a:schemeClr val="dk1"/>
                </a:solidFill>
                <a:latin typeface="Comic Sans MS"/>
                <a:ea typeface="Comic Sans MS"/>
                <a:cs typeface="Comic Sans MS"/>
                <a:sym typeface="Comic Sans MS"/>
              </a:rPr>
              <a:t>First News (children’s newspaper)</a:t>
            </a:r>
            <a:endParaRPr sz="1250">
              <a:solidFill>
                <a:schemeClr val="dk1"/>
              </a:solidFill>
              <a:latin typeface="Comic Sans MS"/>
              <a:ea typeface="Comic Sans MS"/>
              <a:cs typeface="Comic Sans MS"/>
              <a:sym typeface="Comic Sans M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4"/>
          <p:cNvSpPr/>
          <p:nvPr/>
        </p:nvSpPr>
        <p:spPr>
          <a:xfrm>
            <a:off x="51350" y="136100"/>
            <a:ext cx="3584400" cy="3379200"/>
          </a:xfrm>
          <a:prstGeom prst="rect">
            <a:avLst/>
          </a:prstGeom>
          <a:solidFill>
            <a:srgbClr val="FCE5CD"/>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sz="1300">
                <a:latin typeface="Comic Sans MS"/>
                <a:ea typeface="Comic Sans MS"/>
                <a:cs typeface="Comic Sans MS"/>
                <a:sym typeface="Comic Sans MS"/>
              </a:rPr>
              <a:t>Freeflow - including </a:t>
            </a:r>
            <a:r>
              <a:rPr b="1" lang="en-GB" sz="1300">
                <a:solidFill>
                  <a:schemeClr val="dk1"/>
                </a:solidFill>
                <a:latin typeface="Comic Sans MS"/>
                <a:ea typeface="Comic Sans MS"/>
                <a:cs typeface="Comic Sans MS"/>
                <a:sym typeface="Comic Sans MS"/>
              </a:rPr>
              <a:t>History and </a:t>
            </a:r>
            <a:r>
              <a:rPr b="1" lang="en-GB" sz="1300">
                <a:solidFill>
                  <a:schemeClr val="dk1"/>
                </a:solidFill>
                <a:latin typeface="Comic Sans MS"/>
                <a:ea typeface="Comic Sans MS"/>
                <a:cs typeface="Comic Sans MS"/>
                <a:sym typeface="Comic Sans MS"/>
              </a:rPr>
              <a:t>Geography and D.T</a:t>
            </a:r>
            <a:endParaRPr sz="1500">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rPr lang="en-GB" sz="1200">
                <a:solidFill>
                  <a:schemeClr val="dk1"/>
                </a:solidFill>
                <a:latin typeface="Comic Sans MS"/>
                <a:ea typeface="Comic Sans MS"/>
                <a:cs typeface="Comic Sans MS"/>
                <a:sym typeface="Comic Sans MS"/>
              </a:rPr>
              <a:t>The children will develop their understanding of our country and the countries that make up the UK. We will look at the features of cities, thinning about routes around cities and travel using directional and positional language. </a:t>
            </a:r>
            <a:endParaRPr sz="1200">
              <a:solidFill>
                <a:schemeClr val="dk1"/>
              </a:solidFill>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rPr lang="en-GB" sz="1200">
                <a:solidFill>
                  <a:schemeClr val="dk1"/>
                </a:solidFill>
                <a:latin typeface="Comic Sans MS"/>
                <a:ea typeface="Comic Sans MS"/>
                <a:cs typeface="Comic Sans MS"/>
                <a:sym typeface="Comic Sans MS"/>
              </a:rPr>
              <a:t>We will be also be learn to compare life in UK to a non-European country, focussing on Zambia.  We will look at daily life and how this may be similar and/or different.  </a:t>
            </a:r>
            <a:endParaRPr sz="1200">
              <a:solidFill>
                <a:schemeClr val="dk1"/>
              </a:solidFill>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rPr lang="en-GB" sz="1200">
                <a:solidFill>
                  <a:schemeClr val="dk1"/>
                </a:solidFill>
                <a:latin typeface="Comic Sans MS"/>
                <a:ea typeface="Comic Sans MS"/>
                <a:cs typeface="Comic Sans MS"/>
                <a:sym typeface="Comic Sans MS"/>
              </a:rPr>
              <a:t>In Design &amp; Technology we will learn about wheels, axis and chassis and how they work together to make a vehicle move. We will investigate how different wheeled-toys move, then design, make and evaluate our own moving structure.  </a:t>
            </a:r>
            <a:endParaRPr sz="1200">
              <a:solidFill>
                <a:schemeClr val="dk1"/>
              </a:solidFill>
              <a:latin typeface="Comic Sans MS"/>
              <a:ea typeface="Comic Sans MS"/>
              <a:cs typeface="Comic Sans MS"/>
              <a:sym typeface="Comic Sans MS"/>
            </a:endParaRPr>
          </a:p>
        </p:txBody>
      </p:sp>
      <p:sp>
        <p:nvSpPr>
          <p:cNvPr id="64" name="Google Shape;64;p14"/>
          <p:cNvSpPr/>
          <p:nvPr/>
        </p:nvSpPr>
        <p:spPr>
          <a:xfrm>
            <a:off x="5942850" y="4007175"/>
            <a:ext cx="3110700" cy="1054500"/>
          </a:xfrm>
          <a:prstGeom prst="rect">
            <a:avLst/>
          </a:prstGeom>
          <a:solidFill>
            <a:srgbClr val="EEEEEE"/>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latin typeface="Comic Sans MS"/>
                <a:ea typeface="Comic Sans MS"/>
                <a:cs typeface="Comic Sans MS"/>
                <a:sym typeface="Comic Sans MS"/>
              </a:rPr>
              <a:t>Music - </a:t>
            </a:r>
            <a:r>
              <a:rPr lang="en-GB">
                <a:latin typeface="Comic Sans MS"/>
                <a:ea typeface="Comic Sans MS"/>
                <a:cs typeface="Comic Sans MS"/>
                <a:sym typeface="Comic Sans MS"/>
              </a:rPr>
              <a:t>Come Dance With Me</a:t>
            </a:r>
            <a:endParaRPr>
              <a:latin typeface="Comic Sans MS"/>
              <a:ea typeface="Comic Sans MS"/>
              <a:cs typeface="Comic Sans MS"/>
              <a:sym typeface="Comic Sans MS"/>
            </a:endParaRPr>
          </a:p>
          <a:p>
            <a:pPr indent="0" lvl="0" marL="0" rtl="0" algn="l">
              <a:spcBef>
                <a:spcPts val="0"/>
              </a:spcBef>
              <a:spcAft>
                <a:spcPts val="0"/>
              </a:spcAft>
              <a:buNone/>
            </a:pPr>
            <a:r>
              <a:rPr lang="en-GB" sz="1200">
                <a:latin typeface="Comic Sans MS"/>
                <a:ea typeface="Comic Sans MS"/>
                <a:cs typeface="Comic Sans MS"/>
                <a:sym typeface="Comic Sans MS"/>
              </a:rPr>
              <a:t>We will explore call and response singing, create short musical phrases and play simple rhythmic patterns on tuned percussion.</a:t>
            </a:r>
            <a:endParaRPr sz="1200">
              <a:latin typeface="Comic Sans MS"/>
              <a:ea typeface="Comic Sans MS"/>
              <a:cs typeface="Comic Sans MS"/>
              <a:sym typeface="Comic Sans MS"/>
            </a:endParaRPr>
          </a:p>
        </p:txBody>
      </p:sp>
      <p:sp>
        <p:nvSpPr>
          <p:cNvPr id="65" name="Google Shape;65;p14"/>
          <p:cNvSpPr txBox="1"/>
          <p:nvPr/>
        </p:nvSpPr>
        <p:spPr>
          <a:xfrm>
            <a:off x="3931150" y="3937225"/>
            <a:ext cx="1916400" cy="962100"/>
          </a:xfrm>
          <a:prstGeom prst="rect">
            <a:avLst/>
          </a:prstGeom>
          <a:solidFill>
            <a:srgbClr val="A4C2F4"/>
          </a:solidFill>
          <a:ln cap="flat" cmpd="sng" w="19050">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rtl="0" algn="l">
              <a:spcBef>
                <a:spcPts val="0"/>
              </a:spcBef>
              <a:spcAft>
                <a:spcPts val="0"/>
              </a:spcAft>
              <a:buNone/>
            </a:pPr>
            <a:r>
              <a:rPr b="1" lang="en-GB">
                <a:latin typeface="Comic Sans MS"/>
                <a:ea typeface="Comic Sans MS"/>
                <a:cs typeface="Comic Sans MS"/>
                <a:sym typeface="Comic Sans MS"/>
              </a:rPr>
              <a:t>Useful Websites -</a:t>
            </a:r>
            <a:endParaRPr sz="1200" u="sng">
              <a:solidFill>
                <a:srgbClr val="000000"/>
              </a:solidFill>
              <a:latin typeface="Comic Sans MS"/>
              <a:ea typeface="Comic Sans MS"/>
              <a:cs typeface="Comic Sans MS"/>
              <a:sym typeface="Comic Sans MS"/>
            </a:endParaRPr>
          </a:p>
          <a:p>
            <a:pPr indent="0" lvl="0" marL="0" rtl="0" algn="l">
              <a:spcBef>
                <a:spcPts val="0"/>
              </a:spcBef>
              <a:spcAft>
                <a:spcPts val="0"/>
              </a:spcAft>
              <a:buNone/>
            </a:pPr>
            <a:r>
              <a:rPr lang="en-GB" sz="1200" u="sng">
                <a:solidFill>
                  <a:srgbClr val="000000"/>
                </a:solidFill>
                <a:latin typeface="Comic Sans MS"/>
                <a:ea typeface="Comic Sans MS"/>
                <a:cs typeface="Comic Sans MS"/>
                <a:sym typeface="Comic Sans MS"/>
              </a:rPr>
              <a:t>www.</a:t>
            </a:r>
            <a:r>
              <a:rPr lang="en-GB" sz="1200" u="sng">
                <a:solidFill>
                  <a:srgbClr val="000000"/>
                </a:solidFill>
                <a:latin typeface="Comic Sans MS"/>
                <a:ea typeface="Comic Sans MS"/>
                <a:cs typeface="Comic Sans MS"/>
                <a:sym typeface="Comic Sans MS"/>
                <a:hlinkClick r:id="rId3">
                  <a:extLst>
                    <a:ext uri="{A12FA001-AC4F-418D-AE19-62706E023703}">
                      <ahyp:hlinkClr val="tx"/>
                    </a:ext>
                  </a:extLst>
                </a:hlinkClick>
              </a:rPr>
              <a:t>play.numbots.com</a:t>
            </a:r>
            <a:endParaRPr sz="1200" u="sng">
              <a:solidFill>
                <a:srgbClr val="000000"/>
              </a:solidFill>
              <a:latin typeface="Comic Sans MS"/>
              <a:ea typeface="Comic Sans MS"/>
              <a:cs typeface="Comic Sans MS"/>
              <a:sym typeface="Comic Sans MS"/>
            </a:endParaRPr>
          </a:p>
          <a:p>
            <a:pPr indent="0" lvl="0" marL="0" rtl="0" algn="l">
              <a:spcBef>
                <a:spcPts val="0"/>
              </a:spcBef>
              <a:spcAft>
                <a:spcPts val="0"/>
              </a:spcAft>
              <a:buNone/>
            </a:pPr>
            <a:r>
              <a:rPr lang="en-GB" sz="1200" u="sng">
                <a:solidFill>
                  <a:srgbClr val="000000"/>
                </a:solidFill>
                <a:latin typeface="Comic Sans MS"/>
                <a:ea typeface="Comic Sans MS"/>
                <a:cs typeface="Comic Sans MS"/>
                <a:sym typeface="Comic Sans MS"/>
                <a:hlinkClick r:id="rId4">
                  <a:extLst>
                    <a:ext uri="{A12FA001-AC4F-418D-AE19-62706E023703}">
                      <ahyp:hlinkClr val="tx"/>
                    </a:ext>
                  </a:extLst>
                </a:hlinkClick>
              </a:rPr>
              <a:t>www.topmarks.co.uk</a:t>
            </a:r>
            <a:endParaRPr sz="1200" u="sng">
              <a:solidFill>
                <a:srgbClr val="000000"/>
              </a:solidFill>
              <a:latin typeface="Comic Sans MS"/>
              <a:ea typeface="Comic Sans MS"/>
              <a:cs typeface="Comic Sans MS"/>
              <a:sym typeface="Comic Sans MS"/>
            </a:endParaRPr>
          </a:p>
          <a:p>
            <a:pPr indent="0" lvl="0" marL="0" rtl="0" algn="l">
              <a:spcBef>
                <a:spcPts val="0"/>
              </a:spcBef>
              <a:spcAft>
                <a:spcPts val="0"/>
              </a:spcAft>
              <a:buNone/>
            </a:pPr>
            <a:r>
              <a:rPr lang="en-GB" sz="1200" u="sng">
                <a:solidFill>
                  <a:srgbClr val="000000"/>
                </a:solidFill>
                <a:latin typeface="Comic Sans MS"/>
                <a:ea typeface="Comic Sans MS"/>
                <a:cs typeface="Comic Sans MS"/>
                <a:sym typeface="Comic Sans MS"/>
                <a:hlinkClick r:id="rId5">
                  <a:extLst>
                    <a:ext uri="{A12FA001-AC4F-418D-AE19-62706E023703}">
                      <ahyp:hlinkClr val="tx"/>
                    </a:ext>
                  </a:extLst>
                </a:hlinkClick>
              </a:rPr>
              <a:t>www.bbc.co.uk/cbeebies</a:t>
            </a:r>
            <a:r>
              <a:rPr lang="en-GB" sz="1250" u="sng">
                <a:solidFill>
                  <a:srgbClr val="000000"/>
                </a:solidFill>
                <a:latin typeface="Comic Sans MS"/>
                <a:ea typeface="Comic Sans MS"/>
                <a:cs typeface="Comic Sans MS"/>
                <a:sym typeface="Comic Sans MS"/>
              </a:rPr>
              <a:t> </a:t>
            </a:r>
            <a:endParaRPr b="1" sz="1250">
              <a:latin typeface="Comic Sans MS"/>
              <a:ea typeface="Comic Sans MS"/>
              <a:cs typeface="Comic Sans MS"/>
              <a:sym typeface="Comic Sans MS"/>
            </a:endParaRPr>
          </a:p>
        </p:txBody>
      </p:sp>
      <p:sp>
        <p:nvSpPr>
          <p:cNvPr id="66" name="Google Shape;66;p14"/>
          <p:cNvSpPr/>
          <p:nvPr/>
        </p:nvSpPr>
        <p:spPr>
          <a:xfrm>
            <a:off x="3826875" y="2035725"/>
            <a:ext cx="1732200" cy="1479600"/>
          </a:xfrm>
          <a:prstGeom prst="rect">
            <a:avLst/>
          </a:prstGeom>
          <a:solidFill>
            <a:srgbClr val="E06666"/>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latin typeface="Comic Sans MS"/>
                <a:ea typeface="Comic Sans MS"/>
                <a:cs typeface="Comic Sans MS"/>
                <a:sym typeface="Comic Sans MS"/>
              </a:rPr>
              <a:t>Computing - </a:t>
            </a:r>
            <a:endParaRPr b="1">
              <a:latin typeface="Comic Sans MS"/>
              <a:ea typeface="Comic Sans MS"/>
              <a:cs typeface="Comic Sans MS"/>
              <a:sym typeface="Comic Sans MS"/>
            </a:endParaRPr>
          </a:p>
          <a:p>
            <a:pPr indent="0" lvl="0" marL="0" rtl="0" algn="l">
              <a:spcBef>
                <a:spcPts val="0"/>
              </a:spcBef>
              <a:spcAft>
                <a:spcPts val="0"/>
              </a:spcAft>
              <a:buNone/>
            </a:pPr>
            <a:r>
              <a:rPr lang="en-GB" sz="1200">
                <a:latin typeface="Comic Sans MS"/>
                <a:ea typeface="Comic Sans MS"/>
                <a:cs typeface="Comic Sans MS"/>
                <a:sym typeface="Comic Sans MS"/>
              </a:rPr>
              <a:t>We will use our creative skills to develop our use of Digital Media.</a:t>
            </a:r>
            <a:endParaRPr sz="1300">
              <a:latin typeface="Comic Sans MS"/>
              <a:ea typeface="Comic Sans MS"/>
              <a:cs typeface="Comic Sans MS"/>
              <a:sym typeface="Comic Sans MS"/>
            </a:endParaRPr>
          </a:p>
        </p:txBody>
      </p:sp>
      <p:sp>
        <p:nvSpPr>
          <p:cNvPr id="67" name="Google Shape;67;p14"/>
          <p:cNvSpPr txBox="1"/>
          <p:nvPr/>
        </p:nvSpPr>
        <p:spPr>
          <a:xfrm>
            <a:off x="51349" y="3698650"/>
            <a:ext cx="3784500" cy="1108200"/>
          </a:xfrm>
          <a:prstGeom prst="rect">
            <a:avLst/>
          </a:prstGeom>
          <a:solidFill>
            <a:srgbClr val="D9EAD3"/>
          </a:solidFill>
          <a:ln cap="flat" cmpd="sng" w="19050">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rtl="0" algn="l">
              <a:spcBef>
                <a:spcPts val="0"/>
              </a:spcBef>
              <a:spcAft>
                <a:spcPts val="0"/>
              </a:spcAft>
              <a:buNone/>
            </a:pPr>
            <a:r>
              <a:rPr b="1" lang="en-GB">
                <a:latin typeface="Comic Sans MS"/>
                <a:ea typeface="Comic Sans MS"/>
                <a:cs typeface="Comic Sans MS"/>
                <a:sym typeface="Comic Sans MS"/>
              </a:rPr>
              <a:t>Home Learning -</a:t>
            </a:r>
            <a:endParaRPr b="1">
              <a:latin typeface="Comic Sans MS"/>
              <a:ea typeface="Comic Sans MS"/>
              <a:cs typeface="Comic Sans MS"/>
              <a:sym typeface="Comic Sans MS"/>
            </a:endParaRPr>
          </a:p>
          <a:p>
            <a:pPr indent="0" lvl="0" marL="0" rtl="0" algn="l">
              <a:spcBef>
                <a:spcPts val="0"/>
              </a:spcBef>
              <a:spcAft>
                <a:spcPts val="0"/>
              </a:spcAft>
              <a:buNone/>
            </a:pPr>
            <a:r>
              <a:rPr lang="en-GB" sz="1150">
                <a:latin typeface="Comic Sans MS"/>
                <a:ea typeface="Comic Sans MS"/>
                <a:cs typeface="Comic Sans MS"/>
                <a:sym typeface="Comic Sans MS"/>
              </a:rPr>
              <a:t>-Home Reading Book &amp; Reading for Pleasure Book</a:t>
            </a:r>
            <a:endParaRPr sz="1150">
              <a:latin typeface="Comic Sans MS"/>
              <a:ea typeface="Comic Sans MS"/>
              <a:cs typeface="Comic Sans MS"/>
              <a:sym typeface="Comic Sans MS"/>
            </a:endParaRPr>
          </a:p>
          <a:p>
            <a:pPr indent="0" lvl="0" marL="0" rtl="0" algn="l">
              <a:spcBef>
                <a:spcPts val="0"/>
              </a:spcBef>
              <a:spcAft>
                <a:spcPts val="0"/>
              </a:spcAft>
              <a:buNone/>
            </a:pPr>
            <a:r>
              <a:rPr lang="en-GB" sz="1150">
                <a:latin typeface="Comic Sans MS"/>
                <a:ea typeface="Comic Sans MS"/>
                <a:cs typeface="Comic Sans MS"/>
                <a:sym typeface="Comic Sans MS"/>
              </a:rPr>
              <a:t>-numbots.com (15 mins per week)</a:t>
            </a:r>
            <a:endParaRPr sz="1150">
              <a:latin typeface="Comic Sans MS"/>
              <a:ea typeface="Comic Sans MS"/>
              <a:cs typeface="Comic Sans MS"/>
              <a:sym typeface="Comic Sans MS"/>
            </a:endParaRPr>
          </a:p>
          <a:p>
            <a:pPr indent="0" lvl="0" marL="0" rtl="0" algn="l">
              <a:spcBef>
                <a:spcPts val="0"/>
              </a:spcBef>
              <a:spcAft>
                <a:spcPts val="0"/>
              </a:spcAft>
              <a:buNone/>
            </a:pPr>
            <a:r>
              <a:rPr lang="en-GB" sz="1150">
                <a:latin typeface="Comic Sans MS"/>
                <a:ea typeface="Comic Sans MS"/>
                <a:cs typeface="Comic Sans MS"/>
                <a:sym typeface="Comic Sans MS"/>
              </a:rPr>
              <a:t>-Phonics Activity related to the learning that week</a:t>
            </a:r>
            <a:endParaRPr sz="1150">
              <a:latin typeface="Comic Sans MS"/>
              <a:ea typeface="Comic Sans MS"/>
              <a:cs typeface="Comic Sans MS"/>
              <a:sym typeface="Comic Sans MS"/>
            </a:endParaRPr>
          </a:p>
          <a:p>
            <a:pPr indent="0" lvl="0" marL="0" rtl="0" algn="l">
              <a:spcBef>
                <a:spcPts val="0"/>
              </a:spcBef>
              <a:spcAft>
                <a:spcPts val="0"/>
              </a:spcAft>
              <a:buNone/>
            </a:pPr>
            <a:r>
              <a:rPr lang="en-GB" sz="1150">
                <a:latin typeface="Comic Sans MS"/>
                <a:ea typeface="Comic Sans MS"/>
                <a:cs typeface="Comic Sans MS"/>
                <a:sym typeface="Comic Sans MS"/>
              </a:rPr>
              <a:t>-Home Learning Menu</a:t>
            </a:r>
            <a:endParaRPr sz="1150">
              <a:latin typeface="Comic Sans MS"/>
              <a:ea typeface="Comic Sans MS"/>
              <a:cs typeface="Comic Sans MS"/>
              <a:sym typeface="Comic Sans MS"/>
            </a:endParaRPr>
          </a:p>
        </p:txBody>
      </p:sp>
      <p:sp>
        <p:nvSpPr>
          <p:cNvPr id="68" name="Google Shape;68;p14"/>
          <p:cNvSpPr/>
          <p:nvPr/>
        </p:nvSpPr>
        <p:spPr>
          <a:xfrm>
            <a:off x="3718425" y="136100"/>
            <a:ext cx="1916400" cy="1790700"/>
          </a:xfrm>
          <a:prstGeom prst="rect">
            <a:avLst/>
          </a:prstGeom>
          <a:solidFill>
            <a:srgbClr val="F4CCCC"/>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u="sng">
              <a:latin typeface="Comic Sans MS"/>
              <a:ea typeface="Comic Sans MS"/>
              <a:cs typeface="Comic Sans MS"/>
              <a:sym typeface="Comic Sans MS"/>
            </a:endParaRPr>
          </a:p>
          <a:p>
            <a:pPr indent="0" lvl="0" marL="0" rtl="0" algn="l">
              <a:spcBef>
                <a:spcPts val="0"/>
              </a:spcBef>
              <a:spcAft>
                <a:spcPts val="0"/>
              </a:spcAft>
              <a:buClr>
                <a:srgbClr val="000000"/>
              </a:buClr>
              <a:buSzPts val="1100"/>
              <a:buFont typeface="Arial"/>
              <a:buNone/>
            </a:pPr>
            <a:r>
              <a:rPr b="1" lang="en-GB">
                <a:solidFill>
                  <a:srgbClr val="000000"/>
                </a:solidFill>
                <a:latin typeface="Comic Sans MS"/>
                <a:ea typeface="Comic Sans MS"/>
                <a:cs typeface="Comic Sans MS"/>
                <a:sym typeface="Comic Sans MS"/>
              </a:rPr>
              <a:t>RE</a:t>
            </a:r>
            <a:r>
              <a:rPr lang="en-GB">
                <a:solidFill>
                  <a:srgbClr val="000000"/>
                </a:solidFill>
                <a:latin typeface="Comic Sans MS"/>
                <a:ea typeface="Comic Sans MS"/>
                <a:cs typeface="Comic Sans MS"/>
                <a:sym typeface="Comic Sans MS"/>
              </a:rPr>
              <a:t> - Judaism</a:t>
            </a:r>
            <a:endParaRPr>
              <a:solidFill>
                <a:srgbClr val="000000"/>
              </a:solidFill>
              <a:latin typeface="Comic Sans MS"/>
              <a:ea typeface="Comic Sans MS"/>
              <a:cs typeface="Comic Sans MS"/>
              <a:sym typeface="Comic Sans MS"/>
            </a:endParaRPr>
          </a:p>
          <a:p>
            <a:pPr indent="0" lvl="0" marL="0" rtl="0" algn="l">
              <a:spcBef>
                <a:spcPts val="0"/>
              </a:spcBef>
              <a:spcAft>
                <a:spcPts val="0"/>
              </a:spcAft>
              <a:buNone/>
            </a:pPr>
            <a:r>
              <a:rPr lang="en-GB" sz="1200">
                <a:solidFill>
                  <a:srgbClr val="222222"/>
                </a:solidFill>
                <a:latin typeface="Comic Sans MS"/>
                <a:ea typeface="Comic Sans MS"/>
                <a:cs typeface="Comic Sans MS"/>
                <a:sym typeface="Comic Sans MS"/>
              </a:rPr>
              <a:t>This term we will develop our </a:t>
            </a:r>
            <a:r>
              <a:rPr lang="en-GB" sz="1200">
                <a:solidFill>
                  <a:srgbClr val="222222"/>
                </a:solidFill>
                <a:latin typeface="Comic Sans MS"/>
                <a:ea typeface="Comic Sans MS"/>
                <a:cs typeface="Comic Sans MS"/>
                <a:sym typeface="Comic Sans MS"/>
              </a:rPr>
              <a:t>understanding</a:t>
            </a:r>
            <a:r>
              <a:rPr lang="en-GB" sz="1200">
                <a:solidFill>
                  <a:srgbClr val="222222"/>
                </a:solidFill>
                <a:latin typeface="Comic Sans MS"/>
                <a:ea typeface="Comic Sans MS"/>
                <a:cs typeface="Comic Sans MS"/>
                <a:sym typeface="Comic Sans MS"/>
              </a:rPr>
              <a:t> of Judaism with a focus on Shabbat and how children celebrate. We will also explore Jewish beliefs of creation. </a:t>
            </a:r>
            <a:endParaRPr>
              <a:latin typeface="Comic Sans MS"/>
              <a:ea typeface="Comic Sans MS"/>
              <a:cs typeface="Comic Sans MS"/>
              <a:sym typeface="Comic Sans MS"/>
            </a:endParaRPr>
          </a:p>
          <a:p>
            <a:pPr indent="0" lvl="0" marL="0" rtl="0" algn="l">
              <a:spcBef>
                <a:spcPts val="0"/>
              </a:spcBef>
              <a:spcAft>
                <a:spcPts val="0"/>
              </a:spcAft>
              <a:buClr>
                <a:srgbClr val="000000"/>
              </a:buClr>
              <a:buSzPts val="1100"/>
              <a:buFont typeface="Arial"/>
              <a:buNone/>
            </a:pPr>
            <a:r>
              <a:t/>
            </a:r>
            <a:endParaRPr>
              <a:highlight>
                <a:srgbClr val="EEEEEE"/>
              </a:highlight>
              <a:latin typeface="Comic Sans MS"/>
              <a:ea typeface="Comic Sans MS"/>
              <a:cs typeface="Comic Sans MS"/>
              <a:sym typeface="Comic Sans MS"/>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69" name="Google Shape;69;p14"/>
          <p:cNvSpPr/>
          <p:nvPr/>
        </p:nvSpPr>
        <p:spPr>
          <a:xfrm>
            <a:off x="5717500" y="78025"/>
            <a:ext cx="3336000" cy="1340100"/>
          </a:xfrm>
          <a:prstGeom prst="rect">
            <a:avLst/>
          </a:prstGeom>
          <a:solidFill>
            <a:srgbClr val="D9EAD3"/>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a:latin typeface="Comic Sans MS"/>
                <a:ea typeface="Comic Sans MS"/>
                <a:cs typeface="Comic Sans MS"/>
                <a:sym typeface="Comic Sans MS"/>
              </a:rPr>
              <a:t>PE </a:t>
            </a:r>
            <a:r>
              <a:rPr b="1" lang="en-GB" sz="1250">
                <a:latin typeface="Comic Sans MS"/>
                <a:ea typeface="Comic Sans MS"/>
                <a:cs typeface="Comic Sans MS"/>
                <a:sym typeface="Comic Sans MS"/>
              </a:rPr>
              <a:t>- </a:t>
            </a:r>
            <a:r>
              <a:rPr lang="en-GB" sz="1250">
                <a:solidFill>
                  <a:srgbClr val="000000"/>
                </a:solidFill>
                <a:latin typeface="Comic Sans MS"/>
                <a:ea typeface="Comic Sans MS"/>
                <a:cs typeface="Comic Sans MS"/>
                <a:sym typeface="Comic Sans MS"/>
              </a:rPr>
              <a:t>Using Real PE</a:t>
            </a:r>
            <a:r>
              <a:rPr lang="en-GB" sz="1250">
                <a:latin typeface="Comic Sans MS"/>
                <a:ea typeface="Comic Sans MS"/>
                <a:cs typeface="Comic Sans MS"/>
                <a:sym typeface="Comic Sans MS"/>
              </a:rPr>
              <a:t>,</a:t>
            </a:r>
            <a:r>
              <a:rPr lang="en-GB" sz="1250">
                <a:solidFill>
                  <a:srgbClr val="000000"/>
                </a:solidFill>
                <a:latin typeface="Comic Sans MS"/>
                <a:ea typeface="Comic Sans MS"/>
                <a:cs typeface="Comic Sans MS"/>
                <a:sym typeface="Comic Sans MS"/>
              </a:rPr>
              <a:t> we </a:t>
            </a:r>
            <a:r>
              <a:rPr lang="en-GB" sz="1250">
                <a:latin typeface="Comic Sans MS"/>
                <a:ea typeface="Comic Sans MS"/>
                <a:cs typeface="Comic Sans MS"/>
                <a:sym typeface="Comic Sans MS"/>
              </a:rPr>
              <a:t>learn how exercise is </a:t>
            </a:r>
            <a:r>
              <a:rPr lang="en-GB" sz="1250">
                <a:latin typeface="Comic Sans MS"/>
                <a:ea typeface="Comic Sans MS"/>
                <a:cs typeface="Comic Sans MS"/>
                <a:sym typeface="Comic Sans MS"/>
              </a:rPr>
              <a:t>important</a:t>
            </a:r>
            <a:r>
              <a:rPr lang="en-GB" sz="1250">
                <a:latin typeface="Comic Sans MS"/>
                <a:ea typeface="Comic Sans MS"/>
                <a:cs typeface="Comic Sans MS"/>
                <a:sym typeface="Comic Sans MS"/>
              </a:rPr>
              <a:t> for health and fitness.  We will develop striking and fielding skills and practise for Sports Day.</a:t>
            </a:r>
            <a:endParaRPr sz="1250">
              <a:solidFill>
                <a:srgbClr val="000000"/>
              </a:solidFill>
              <a:latin typeface="Comic Sans MS"/>
              <a:ea typeface="Comic Sans MS"/>
              <a:cs typeface="Comic Sans MS"/>
              <a:sym typeface="Comic Sans MS"/>
            </a:endParaRPr>
          </a:p>
          <a:p>
            <a:pPr indent="0" lvl="0" marL="0" rtl="0" algn="l">
              <a:spcBef>
                <a:spcPts val="0"/>
              </a:spcBef>
              <a:spcAft>
                <a:spcPts val="0"/>
              </a:spcAft>
              <a:buClr>
                <a:schemeClr val="dk1"/>
              </a:buClr>
              <a:buSzPts val="1100"/>
              <a:buFont typeface="Arial"/>
              <a:buNone/>
            </a:pPr>
            <a:r>
              <a:rPr b="1" lang="en-GB" sz="1250">
                <a:solidFill>
                  <a:schemeClr val="dk1"/>
                </a:solidFill>
                <a:latin typeface="Comic Sans MS"/>
                <a:ea typeface="Comic Sans MS"/>
                <a:cs typeface="Comic Sans MS"/>
                <a:sym typeface="Comic Sans MS"/>
              </a:rPr>
              <a:t>Fox PE day is Thursday. </a:t>
            </a:r>
            <a:endParaRPr b="1" sz="1250">
              <a:solidFill>
                <a:schemeClr val="dk1"/>
              </a:solidFill>
              <a:latin typeface="Comic Sans MS"/>
              <a:ea typeface="Comic Sans MS"/>
              <a:cs typeface="Comic Sans MS"/>
              <a:sym typeface="Comic Sans MS"/>
            </a:endParaRPr>
          </a:p>
          <a:p>
            <a:pPr indent="0" lvl="0" marL="0" rtl="0" algn="l">
              <a:spcBef>
                <a:spcPts val="0"/>
              </a:spcBef>
              <a:spcAft>
                <a:spcPts val="0"/>
              </a:spcAft>
              <a:buNone/>
            </a:pPr>
            <a:r>
              <a:rPr b="1" lang="en-GB" sz="1250">
                <a:solidFill>
                  <a:schemeClr val="dk1"/>
                </a:solidFill>
                <a:latin typeface="Comic Sans MS"/>
                <a:ea typeface="Comic Sans MS"/>
                <a:cs typeface="Comic Sans MS"/>
                <a:sym typeface="Comic Sans MS"/>
              </a:rPr>
              <a:t>Owl PE day is Friday.</a:t>
            </a:r>
            <a:r>
              <a:rPr b="1" lang="en-GB" sz="1250">
                <a:solidFill>
                  <a:srgbClr val="000000"/>
                </a:solidFill>
                <a:latin typeface="Comic Sans MS"/>
                <a:ea typeface="Comic Sans MS"/>
                <a:cs typeface="Comic Sans MS"/>
                <a:sym typeface="Comic Sans MS"/>
              </a:rPr>
              <a:t> </a:t>
            </a:r>
            <a:endParaRPr b="1" sz="1250">
              <a:solidFill>
                <a:srgbClr val="000000"/>
              </a:solidFill>
              <a:latin typeface="Comic Sans MS"/>
              <a:ea typeface="Comic Sans MS"/>
              <a:cs typeface="Comic Sans MS"/>
              <a:sym typeface="Comic Sans MS"/>
            </a:endParaRPr>
          </a:p>
        </p:txBody>
      </p:sp>
      <p:sp>
        <p:nvSpPr>
          <p:cNvPr id="70" name="Google Shape;70;p14"/>
          <p:cNvSpPr/>
          <p:nvPr/>
        </p:nvSpPr>
        <p:spPr>
          <a:xfrm>
            <a:off x="5750375" y="1541825"/>
            <a:ext cx="3303300" cy="962100"/>
          </a:xfrm>
          <a:prstGeom prst="rect">
            <a:avLst/>
          </a:prstGeom>
          <a:solidFill>
            <a:srgbClr val="C9DAF8"/>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sz="1450">
                <a:latin typeface="Comic Sans MS"/>
                <a:ea typeface="Comic Sans MS"/>
                <a:cs typeface="Comic Sans MS"/>
                <a:sym typeface="Comic Sans MS"/>
              </a:rPr>
              <a:t>PSHE - </a:t>
            </a:r>
            <a:r>
              <a:rPr lang="en-GB" sz="1450">
                <a:latin typeface="Comic Sans MS"/>
                <a:ea typeface="Comic Sans MS"/>
                <a:cs typeface="Comic Sans MS"/>
                <a:sym typeface="Comic Sans MS"/>
              </a:rPr>
              <a:t>Wider World</a:t>
            </a:r>
            <a:endParaRPr sz="1450">
              <a:latin typeface="Comic Sans MS"/>
              <a:ea typeface="Comic Sans MS"/>
              <a:cs typeface="Comic Sans MS"/>
              <a:sym typeface="Comic Sans MS"/>
            </a:endParaRPr>
          </a:p>
          <a:p>
            <a:pPr indent="0" lvl="0" marL="0" rtl="0" algn="l">
              <a:spcBef>
                <a:spcPts val="0"/>
              </a:spcBef>
              <a:spcAft>
                <a:spcPts val="0"/>
              </a:spcAft>
              <a:buClr>
                <a:srgbClr val="000000"/>
              </a:buClr>
              <a:buSzPts val="1100"/>
              <a:buFont typeface="Arial"/>
              <a:buNone/>
            </a:pPr>
            <a:r>
              <a:rPr lang="en-GB" sz="1250">
                <a:latin typeface="Comic Sans MS"/>
                <a:ea typeface="Comic Sans MS"/>
                <a:cs typeface="Comic Sans MS"/>
                <a:sym typeface="Comic Sans MS"/>
              </a:rPr>
              <a:t>We will explore tolerance, caring for our community, coping with change and winning &amp; losing. </a:t>
            </a:r>
            <a:endParaRPr sz="1250">
              <a:latin typeface="Comic Sans MS"/>
              <a:ea typeface="Comic Sans MS"/>
              <a:cs typeface="Comic Sans MS"/>
              <a:sym typeface="Comic Sans MS"/>
            </a:endParaRPr>
          </a:p>
        </p:txBody>
      </p:sp>
      <p:sp>
        <p:nvSpPr>
          <p:cNvPr id="71" name="Google Shape;71;p14"/>
          <p:cNvSpPr/>
          <p:nvPr/>
        </p:nvSpPr>
        <p:spPr>
          <a:xfrm>
            <a:off x="5750200" y="2627625"/>
            <a:ext cx="3303300" cy="1185900"/>
          </a:xfrm>
          <a:prstGeom prst="rect">
            <a:avLst/>
          </a:prstGeom>
          <a:solidFill>
            <a:srgbClr val="C9DAF8"/>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sz="1450">
                <a:latin typeface="Comic Sans MS"/>
                <a:ea typeface="Comic Sans MS"/>
                <a:cs typeface="Comic Sans MS"/>
                <a:sym typeface="Comic Sans MS"/>
              </a:rPr>
              <a:t>PSHE - SRE</a:t>
            </a:r>
            <a:endParaRPr sz="1450">
              <a:latin typeface="Comic Sans MS"/>
              <a:ea typeface="Comic Sans MS"/>
              <a:cs typeface="Comic Sans MS"/>
              <a:sym typeface="Comic Sans MS"/>
            </a:endParaRPr>
          </a:p>
          <a:p>
            <a:pPr indent="0" lvl="0" marL="0" rtl="0" algn="l">
              <a:spcBef>
                <a:spcPts val="0"/>
              </a:spcBef>
              <a:spcAft>
                <a:spcPts val="0"/>
              </a:spcAft>
              <a:buClr>
                <a:srgbClr val="000000"/>
              </a:buClr>
              <a:buSzPts val="1100"/>
              <a:buFont typeface="Arial"/>
              <a:buNone/>
            </a:pPr>
            <a:r>
              <a:rPr lang="en-GB" sz="1250">
                <a:latin typeface="Comic Sans MS"/>
                <a:ea typeface="Comic Sans MS"/>
                <a:cs typeface="Comic Sans MS"/>
                <a:sym typeface="Comic Sans MS"/>
              </a:rPr>
              <a:t>In Year 1, we learn body part names referred to as ‘private parts,’ and develop the children’s understanding of how to voice their worries with a trusted adult.</a:t>
            </a:r>
            <a:endParaRPr sz="1250">
              <a:latin typeface="Comic Sans MS"/>
              <a:ea typeface="Comic Sans MS"/>
              <a:cs typeface="Comic Sans MS"/>
              <a:sym typeface="Comic Sans M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